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Raleway"/>
      <p:regular r:id="rId27"/>
      <p:bold r:id="rId28"/>
      <p:italic r:id="rId29"/>
      <p:boldItalic r:id="rId30"/>
    </p:embeddedFont>
    <p:embeddedFont>
      <p:font typeface="La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D157101-B216-4952-A767-09430C9F7266}">
  <a:tblStyle styleId="{5D157101-B216-4952-A767-09430C9F726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aleway-bold.fntdata"/><Relationship Id="rId27" Type="http://schemas.openxmlformats.org/officeDocument/2006/relationships/font" Target="fonts/Raleway-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aleway-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regular.fntdata"/><Relationship Id="rId30" Type="http://schemas.openxmlformats.org/officeDocument/2006/relationships/font" Target="fonts/Raleway-boldItalic.fntdata"/><Relationship Id="rId11" Type="http://schemas.openxmlformats.org/officeDocument/2006/relationships/slide" Target="slides/slide5.xml"/><Relationship Id="rId33" Type="http://schemas.openxmlformats.org/officeDocument/2006/relationships/font" Target="fonts/Lato-italic.fntdata"/><Relationship Id="rId10" Type="http://schemas.openxmlformats.org/officeDocument/2006/relationships/slide" Target="slides/slide4.xml"/><Relationship Id="rId32" Type="http://schemas.openxmlformats.org/officeDocument/2006/relationships/font" Target="fonts/Lato-bold.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Lato-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adiopaedia.org/articles/herringbone-artifact?lang=gb"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cc9fc3331d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cc9fc3331d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cb030bd9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cb030bd9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cb08ce279a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cb08ce279a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cccd61e144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cccd61e14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cbacb65354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cbacb65354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cbacb6535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cbacb6535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cbacb6535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cbacb6535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cb08ce279a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cb08ce279a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cb08ce279a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cb08ce279a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cc9fc3331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cc9fc3331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cb08ce279a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cb08ce279a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25000"/>
              </a:lnSpc>
              <a:spcBef>
                <a:spcPts val="1400"/>
              </a:spcBef>
              <a:spcAft>
                <a:spcPts val="0"/>
              </a:spcAft>
              <a:buClr>
                <a:schemeClr val="dk1"/>
              </a:buClr>
              <a:buSzPts val="1100"/>
              <a:buFont typeface="Arial"/>
              <a:buNone/>
            </a:pPr>
            <a:r>
              <a:rPr lang="en" sz="1400">
                <a:solidFill>
                  <a:srgbClr val="1A1A1A"/>
                </a:solidFill>
              </a:rPr>
              <a:t>The project is about age related hearing loss. We have given hearing thresholds at 2 different frequencies. We trained our models with the given brain MRI images. Our models showcased the features of the images in high dimensional spaces. We mainly experimented with VAE and AE to reduce high dimensional 3D volume into rich latents which then were given as an input to secondary regression models for threshold prediction. There are 2 phases in our training methodology. The first phase includes reconstruction of augmented input images and in the second phase we trained a regression model with latents obtained on images using autoencoder trained in the first phase. </a:t>
            </a:r>
            <a:endParaRPr sz="1400">
              <a:solidFill>
                <a:srgbClr val="1A1A1A"/>
              </a:solidFill>
            </a:endParaRPr>
          </a:p>
          <a:p>
            <a:pPr indent="0" lvl="0" marL="0" rtl="0" algn="l">
              <a:spcBef>
                <a:spcPts val="40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cb08ce279a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cb08ce279a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cbacb65354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cbacb65354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cb08ce279a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cb08ce279a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cbacb65354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cbacb65354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cb08ce279a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cb08ce279a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25000"/>
              </a:lnSpc>
              <a:spcBef>
                <a:spcPts val="1400"/>
              </a:spcBef>
              <a:spcAft>
                <a:spcPts val="0"/>
              </a:spcAft>
              <a:buClr>
                <a:schemeClr val="dk1"/>
              </a:buClr>
              <a:buSzPts val="1100"/>
              <a:buFont typeface="Arial"/>
              <a:buNone/>
            </a:pPr>
            <a:r>
              <a:rPr b="1" lang="en" sz="1200" u="sng">
                <a:solidFill>
                  <a:srgbClr val="1A1A1A"/>
                </a:solidFill>
              </a:rPr>
              <a:t>RandomBIasField:</a:t>
            </a:r>
            <a:r>
              <a:rPr b="1" lang="en" sz="1200">
                <a:solidFill>
                  <a:srgbClr val="1A1A1A"/>
                </a:solidFill>
              </a:rPr>
              <a:t> </a:t>
            </a:r>
            <a:r>
              <a:rPr lang="en" sz="1200">
                <a:solidFill>
                  <a:srgbClr val="1A1A1A"/>
                </a:solidFill>
              </a:rPr>
              <a:t>Add random MRI bias field artifact. MRI magnetic field inhomogeneity creates intensity variations of very low frequency across the whole image.</a:t>
            </a:r>
            <a:endParaRPr sz="1200">
              <a:solidFill>
                <a:srgbClr val="1A1A1A"/>
              </a:solidFill>
            </a:endParaRPr>
          </a:p>
          <a:p>
            <a:pPr indent="0" lvl="0" marL="0" rtl="0" algn="just">
              <a:lnSpc>
                <a:spcPct val="115000"/>
              </a:lnSpc>
              <a:spcBef>
                <a:spcPts val="400"/>
              </a:spcBef>
              <a:spcAft>
                <a:spcPts val="0"/>
              </a:spcAft>
              <a:buNone/>
            </a:pPr>
            <a:r>
              <a:rPr b="1" lang="en" sz="1200" u="sng">
                <a:solidFill>
                  <a:srgbClr val="1A1A1A"/>
                </a:solidFill>
              </a:rPr>
              <a:t>RandomSpike</a:t>
            </a:r>
            <a:r>
              <a:rPr b="1" lang="en" sz="1200">
                <a:solidFill>
                  <a:srgbClr val="1A1A1A"/>
                </a:solidFill>
              </a:rPr>
              <a:t>: </a:t>
            </a:r>
            <a:r>
              <a:rPr lang="en" sz="1200">
                <a:solidFill>
                  <a:schemeClr val="dk1"/>
                </a:solidFill>
              </a:rPr>
              <a:t>Add random MRI spike artifacts. Also known as </a:t>
            </a:r>
            <a:r>
              <a:rPr lang="en" sz="1200" u="sng">
                <a:solidFill>
                  <a:srgbClr val="1C3678"/>
                </a:solidFill>
                <a:hlinkClick r:id="rId2">
                  <a:extLst>
                    <a:ext uri="{A12FA001-AC4F-418D-AE19-62706E023703}">
                      <ahyp:hlinkClr val="tx"/>
                    </a:ext>
                  </a:extLst>
                </a:hlinkClick>
              </a:rPr>
              <a:t>Herringbone artifact</a:t>
            </a:r>
            <a:r>
              <a:rPr lang="en" sz="1200">
                <a:solidFill>
                  <a:schemeClr val="dk1"/>
                </a:solidFill>
              </a:rPr>
              <a:t>, crisscross artifact or corduroy artifact, it creates stripes in different directions in image space due to spikes in k-space.</a:t>
            </a:r>
            <a:endParaRPr sz="1200">
              <a:solidFill>
                <a:schemeClr val="dk1"/>
              </a:solidFill>
            </a:endParaRPr>
          </a:p>
          <a:p>
            <a:pPr indent="0" lvl="0" marL="0" rtl="0" algn="just">
              <a:lnSpc>
                <a:spcPct val="115000"/>
              </a:lnSpc>
              <a:spcBef>
                <a:spcPts val="1200"/>
              </a:spcBef>
              <a:spcAft>
                <a:spcPts val="0"/>
              </a:spcAft>
              <a:buNone/>
            </a:pPr>
            <a:r>
              <a:rPr b="1" lang="en" sz="1200" u="sng">
                <a:solidFill>
                  <a:srgbClr val="1A1A1A"/>
                </a:solidFill>
              </a:rPr>
              <a:t>RandomGhosting</a:t>
            </a:r>
            <a:r>
              <a:rPr lang="en" sz="1200">
                <a:solidFill>
                  <a:srgbClr val="595959"/>
                </a:solidFill>
              </a:rPr>
              <a:t>: </a:t>
            </a:r>
            <a:r>
              <a:rPr lang="en" sz="1200">
                <a:solidFill>
                  <a:srgbClr val="1A1A1A"/>
                </a:solidFill>
              </a:rPr>
              <a:t>Add random MRI ghosting artifact. Discrete “ghost” artifacts may occur along the phase-encode direction whenever the position or signal intensity of imaged structures within the field-of-view vary or move in a regular (periodic) fashion.</a:t>
            </a:r>
            <a:endParaRPr sz="1200">
              <a:solidFill>
                <a:srgbClr val="1A1A1A"/>
              </a:solidFill>
            </a:endParaRPr>
          </a:p>
          <a:p>
            <a:pPr indent="0" lvl="0" marL="0" rtl="0" algn="just">
              <a:lnSpc>
                <a:spcPct val="115000"/>
              </a:lnSpc>
              <a:spcBef>
                <a:spcPts val="0"/>
              </a:spcBef>
              <a:spcAft>
                <a:spcPts val="1200"/>
              </a:spcAft>
              <a:buNone/>
            </a:pPr>
            <a:r>
              <a:rPr b="1" lang="en" sz="1200" u="sng">
                <a:solidFill>
                  <a:srgbClr val="1A1A1A"/>
                </a:solidFill>
              </a:rPr>
              <a:t>RandomMotion</a:t>
            </a:r>
            <a:r>
              <a:rPr lang="en" sz="1200">
                <a:solidFill>
                  <a:srgbClr val="1A1A1A"/>
                </a:solidFill>
              </a:rPr>
              <a:t>: Add random MRI motion artifact. Magnetic resonance images suffer from motion artifacts when the subject moves during image acquisition.</a:t>
            </a:r>
            <a:endParaRPr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cb08ce279a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cb08ce279a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b="1" lang="en" sz="1200" u="sng">
                <a:solidFill>
                  <a:srgbClr val="1A1A1A"/>
                </a:solidFill>
              </a:rPr>
              <a:t>RandomNoise</a:t>
            </a:r>
            <a:r>
              <a:rPr lang="en" sz="1200">
                <a:solidFill>
                  <a:srgbClr val="1A1A1A"/>
                </a:solidFill>
              </a:rPr>
              <a:t>: Add Gaussian noise with random parameters. Add noise sampled from a normal distribution with random parameters.</a:t>
            </a:r>
            <a:endParaRPr sz="1200">
              <a:solidFill>
                <a:srgbClr val="1A1A1A"/>
              </a:solidFill>
            </a:endParaRPr>
          </a:p>
          <a:p>
            <a:pPr indent="0" lvl="0" marL="0" rtl="0" algn="just">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cb08ce279a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cb08ce279a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cb08ce279a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cb08ce279a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gif"/><Relationship Id="rId4" Type="http://schemas.openxmlformats.org/officeDocument/2006/relationships/image" Target="../media/image10.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torchio.readthedocs.io/transforms/augmentation.html" TargetMode="External"/><Relationship Id="rId4" Type="http://schemas.openxmlformats.org/officeDocument/2006/relationships/hyperlink" Target="https://medium.com/@birla.deepak26/autoencoders-76bb49ae6a8f" TargetMode="External"/><Relationship Id="rId5" Type="http://schemas.openxmlformats.org/officeDocument/2006/relationships/hyperlink" Target="https://towardsdatascience.com/difference-between-autoencoder-ae-and-variational-autoencoder-vae-ed7be1c038f2"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gif"/><Relationship Id="rId4" Type="http://schemas.openxmlformats.org/officeDocument/2006/relationships/image" Target="../media/image5.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gif"/><Relationship Id="rId4" Type="http://schemas.openxmlformats.org/officeDocument/2006/relationships/image" Target="../media/image1.gif"/><Relationship Id="rId5" Type="http://schemas.openxmlformats.org/officeDocument/2006/relationships/image" Target="../media/image2.gif"/><Relationship Id="rId6" Type="http://schemas.openxmlformats.org/officeDocument/2006/relationships/image" Target="../media/image15.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gif"/><Relationship Id="rId4" Type="http://schemas.openxmlformats.org/officeDocument/2006/relationships/hyperlink" Target="https://torchio.readthedocs.io/transforms/augmentation.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hyperlink" Target="https://medium.com/@birla.deepak26/autoencoders-76bb49ae6a8f"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hyperlink" Target="https://towardsdatascience.com/difference-between-autoencoder-ae-and-variational-autoencoder-vae-ed7be1c038f2"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latin typeface="Arial"/>
                <a:ea typeface="Arial"/>
                <a:cs typeface="Arial"/>
                <a:sym typeface="Arial"/>
              </a:rPr>
              <a:t>CPSC - 8650</a:t>
            </a:r>
            <a:endParaRPr>
              <a:latin typeface="Arial"/>
              <a:ea typeface="Arial"/>
              <a:cs typeface="Arial"/>
              <a:sym typeface="Arial"/>
            </a:endParaRPr>
          </a:p>
          <a:p>
            <a:pPr indent="0" lvl="0" marL="0" rtl="0" algn="ctr">
              <a:spcBef>
                <a:spcPts val="0"/>
              </a:spcBef>
              <a:spcAft>
                <a:spcPts val="0"/>
              </a:spcAft>
              <a:buNone/>
            </a:pPr>
            <a:r>
              <a:rPr lang="en">
                <a:latin typeface="Arial"/>
                <a:ea typeface="Arial"/>
                <a:cs typeface="Arial"/>
                <a:sym typeface="Arial"/>
              </a:rPr>
              <a:t>DATA MINING</a:t>
            </a:r>
            <a:endParaRPr>
              <a:latin typeface="Arial"/>
              <a:ea typeface="Arial"/>
              <a:cs typeface="Arial"/>
              <a:sym typeface="Arial"/>
            </a:endParaRPr>
          </a:p>
        </p:txBody>
      </p:sp>
      <p:sp>
        <p:nvSpPr>
          <p:cNvPr id="87" name="Google Shape;87;p13"/>
          <p:cNvSpPr txBox="1"/>
          <p:nvPr>
            <p:ph idx="1" type="subTitle"/>
          </p:nvPr>
        </p:nvSpPr>
        <p:spPr>
          <a:xfrm>
            <a:off x="5119250" y="3172900"/>
            <a:ext cx="3408000" cy="17592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latin typeface="Arial"/>
                <a:ea typeface="Arial"/>
                <a:cs typeface="Arial"/>
                <a:sym typeface="Arial"/>
              </a:rPr>
              <a:t>Manasa Thatipamula</a:t>
            </a:r>
            <a:endParaRPr>
              <a:latin typeface="Arial"/>
              <a:ea typeface="Arial"/>
              <a:cs typeface="Arial"/>
              <a:sym typeface="Arial"/>
            </a:endParaRPr>
          </a:p>
          <a:p>
            <a:pPr indent="0" lvl="0" marL="0" rtl="0" algn="just">
              <a:spcBef>
                <a:spcPts val="0"/>
              </a:spcBef>
              <a:spcAft>
                <a:spcPts val="0"/>
              </a:spcAft>
              <a:buNone/>
            </a:pPr>
            <a:r>
              <a:rPr lang="en">
                <a:latin typeface="Arial"/>
                <a:ea typeface="Arial"/>
                <a:cs typeface="Arial"/>
                <a:sym typeface="Arial"/>
              </a:rPr>
              <a:t>Uma Maheswara Rao Meleti</a:t>
            </a:r>
            <a:endParaRPr>
              <a:latin typeface="Arial"/>
              <a:ea typeface="Arial"/>
              <a:cs typeface="Arial"/>
              <a:sym typeface="Arial"/>
            </a:endParaRPr>
          </a:p>
          <a:p>
            <a:pPr indent="0" lvl="0" marL="0" rtl="0" algn="just">
              <a:spcBef>
                <a:spcPts val="0"/>
              </a:spcBef>
              <a:spcAft>
                <a:spcPts val="0"/>
              </a:spcAft>
              <a:buNone/>
            </a:pPr>
            <a:r>
              <a:rPr lang="en">
                <a:latin typeface="Arial"/>
                <a:ea typeface="Arial"/>
                <a:cs typeface="Arial"/>
                <a:sym typeface="Arial"/>
              </a:rPr>
              <a:t>Trinath Sai Subhash Reddy Pittala</a:t>
            </a:r>
            <a:endParaRPr>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2"/>
          <p:cNvSpPr txBox="1"/>
          <p:nvPr>
            <p:ph type="title"/>
          </p:nvPr>
        </p:nvSpPr>
        <p:spPr>
          <a:xfrm>
            <a:off x="540750" y="676700"/>
            <a:ext cx="7688700" cy="40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11">
                <a:latin typeface="Arial"/>
                <a:ea typeface="Arial"/>
                <a:cs typeface="Arial"/>
                <a:sym typeface="Arial"/>
              </a:rPr>
              <a:t>Building</a:t>
            </a:r>
            <a:r>
              <a:rPr lang="en" sz="2011">
                <a:latin typeface="Arial"/>
                <a:ea typeface="Arial"/>
                <a:cs typeface="Arial"/>
                <a:sym typeface="Arial"/>
              </a:rPr>
              <a:t> Blocks</a:t>
            </a:r>
            <a:endParaRPr sz="2011">
              <a:latin typeface="Arial"/>
              <a:ea typeface="Arial"/>
              <a:cs typeface="Arial"/>
              <a:sym typeface="Arial"/>
            </a:endParaRPr>
          </a:p>
        </p:txBody>
      </p:sp>
      <p:grpSp>
        <p:nvGrpSpPr>
          <p:cNvPr id="181" name="Google Shape;181;p22"/>
          <p:cNvGrpSpPr/>
          <p:nvPr/>
        </p:nvGrpSpPr>
        <p:grpSpPr>
          <a:xfrm>
            <a:off x="862500" y="1845125"/>
            <a:ext cx="2566500" cy="2076175"/>
            <a:chOff x="5467300" y="587600"/>
            <a:chExt cx="2566500" cy="2076175"/>
          </a:xfrm>
        </p:grpSpPr>
        <p:sp>
          <p:nvSpPr>
            <p:cNvPr id="182" name="Google Shape;182;p22"/>
            <p:cNvSpPr/>
            <p:nvPr/>
          </p:nvSpPr>
          <p:spPr>
            <a:xfrm>
              <a:off x="5733100" y="843475"/>
              <a:ext cx="176400" cy="988200"/>
            </a:xfrm>
            <a:prstGeom prst="rect">
              <a:avLst/>
            </a:prstGeom>
            <a:solidFill>
              <a:srgbClr val="E6B8AF"/>
            </a:solidFill>
            <a:ln cap="flat" cmpd="sng" w="19050">
              <a:solidFill>
                <a:srgbClr val="85200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Lato"/>
                <a:ea typeface="Lato"/>
                <a:cs typeface="Lato"/>
                <a:sym typeface="Lato"/>
              </a:endParaRPr>
            </a:p>
          </p:txBody>
        </p:sp>
        <p:sp>
          <p:nvSpPr>
            <p:cNvPr id="183" name="Google Shape;183;p22"/>
            <p:cNvSpPr/>
            <p:nvPr/>
          </p:nvSpPr>
          <p:spPr>
            <a:xfrm>
              <a:off x="7552250" y="857600"/>
              <a:ext cx="176400" cy="988200"/>
            </a:xfrm>
            <a:prstGeom prst="rect">
              <a:avLst/>
            </a:prstGeom>
            <a:solidFill>
              <a:srgbClr val="E6B8AF"/>
            </a:solidFill>
            <a:ln cap="flat" cmpd="sng" w="19050">
              <a:solidFill>
                <a:srgbClr val="85200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Lato"/>
                <a:ea typeface="Lato"/>
                <a:cs typeface="Lato"/>
                <a:sym typeface="Lato"/>
              </a:endParaRPr>
            </a:p>
          </p:txBody>
        </p:sp>
        <p:sp>
          <p:nvSpPr>
            <p:cNvPr id="184" name="Google Shape;184;p22"/>
            <p:cNvSpPr/>
            <p:nvPr/>
          </p:nvSpPr>
          <p:spPr>
            <a:xfrm>
              <a:off x="6033075" y="964525"/>
              <a:ext cx="176400" cy="750600"/>
            </a:xfrm>
            <a:prstGeom prst="rect">
              <a:avLst/>
            </a:prstGeom>
            <a:solidFill>
              <a:srgbClr val="E6B8AF"/>
            </a:solidFill>
            <a:ln cap="flat" cmpd="sng" w="19050">
              <a:solidFill>
                <a:srgbClr val="85200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Lato"/>
                <a:ea typeface="Lato"/>
                <a:cs typeface="Lato"/>
                <a:sym typeface="Lato"/>
              </a:endParaRPr>
            </a:p>
          </p:txBody>
        </p:sp>
        <p:sp>
          <p:nvSpPr>
            <p:cNvPr id="185" name="Google Shape;185;p22"/>
            <p:cNvSpPr/>
            <p:nvPr/>
          </p:nvSpPr>
          <p:spPr>
            <a:xfrm>
              <a:off x="7252275" y="976400"/>
              <a:ext cx="176400" cy="750600"/>
            </a:xfrm>
            <a:prstGeom prst="rect">
              <a:avLst/>
            </a:prstGeom>
            <a:solidFill>
              <a:srgbClr val="E6B8AF"/>
            </a:solidFill>
            <a:ln cap="flat" cmpd="sng" w="19050">
              <a:solidFill>
                <a:srgbClr val="85200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Lato"/>
                <a:ea typeface="Lato"/>
                <a:cs typeface="Lato"/>
                <a:sym typeface="Lato"/>
              </a:endParaRPr>
            </a:p>
          </p:txBody>
        </p:sp>
        <p:sp>
          <p:nvSpPr>
            <p:cNvPr id="186" name="Google Shape;186;p22"/>
            <p:cNvSpPr/>
            <p:nvPr/>
          </p:nvSpPr>
          <p:spPr>
            <a:xfrm>
              <a:off x="6333050" y="1144225"/>
              <a:ext cx="176400" cy="484500"/>
            </a:xfrm>
            <a:prstGeom prst="rect">
              <a:avLst/>
            </a:prstGeom>
            <a:solidFill>
              <a:srgbClr val="E6B8AF"/>
            </a:solidFill>
            <a:ln cap="flat" cmpd="sng" w="19050">
              <a:solidFill>
                <a:srgbClr val="85200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Lato"/>
                <a:ea typeface="Lato"/>
                <a:cs typeface="Lato"/>
                <a:sym typeface="Lato"/>
              </a:endParaRPr>
            </a:p>
          </p:txBody>
        </p:sp>
        <p:sp>
          <p:nvSpPr>
            <p:cNvPr id="187" name="Google Shape;187;p22"/>
            <p:cNvSpPr/>
            <p:nvPr/>
          </p:nvSpPr>
          <p:spPr>
            <a:xfrm>
              <a:off x="6683525" y="1239775"/>
              <a:ext cx="123600" cy="312900"/>
            </a:xfrm>
            <a:prstGeom prst="rect">
              <a:avLst/>
            </a:prstGeom>
            <a:solidFill>
              <a:srgbClr val="B6D7A8"/>
            </a:solidFill>
            <a:ln cap="flat" cmpd="sng" w="19050">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Lato"/>
                <a:ea typeface="Lato"/>
                <a:cs typeface="Lato"/>
                <a:sym typeface="Lato"/>
              </a:endParaRPr>
            </a:p>
          </p:txBody>
        </p:sp>
        <p:sp>
          <p:nvSpPr>
            <p:cNvPr id="188" name="Google Shape;188;p22"/>
            <p:cNvSpPr/>
            <p:nvPr/>
          </p:nvSpPr>
          <p:spPr>
            <a:xfrm>
              <a:off x="6952300" y="1109450"/>
              <a:ext cx="176400" cy="484500"/>
            </a:xfrm>
            <a:prstGeom prst="rect">
              <a:avLst/>
            </a:prstGeom>
            <a:solidFill>
              <a:srgbClr val="E6B8AF"/>
            </a:solidFill>
            <a:ln cap="flat" cmpd="sng" w="19050">
              <a:solidFill>
                <a:srgbClr val="85200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Lato"/>
                <a:ea typeface="Lato"/>
                <a:cs typeface="Lato"/>
                <a:sym typeface="Lato"/>
              </a:endParaRPr>
            </a:p>
          </p:txBody>
        </p:sp>
        <p:sp>
          <p:nvSpPr>
            <p:cNvPr id="189" name="Google Shape;189;p22"/>
            <p:cNvSpPr/>
            <p:nvPr/>
          </p:nvSpPr>
          <p:spPr>
            <a:xfrm>
              <a:off x="5543500" y="587600"/>
              <a:ext cx="2406300" cy="1432800"/>
            </a:xfrm>
            <a:prstGeom prst="roundRect">
              <a:avLst>
                <a:gd fmla="val 16667" name="adj"/>
              </a:avLst>
            </a:prstGeom>
            <a:noFill/>
            <a:ln cap="flat" cmpd="sng" w="9525">
              <a:solidFill>
                <a:schemeClr val="dk2"/>
              </a:solidFill>
              <a:prstDash val="dash"/>
              <a:round/>
              <a:headEnd len="sm" w="sm" type="none"/>
              <a:tailEnd len="sm" w="sm" type="none"/>
            </a:ln>
            <a:effectLst>
              <a:outerShdw blurRad="71438" rotWithShape="0" algn="bl" dir="4920000" dist="28575">
                <a:srgbClr val="000000">
                  <a:alpha val="64999"/>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0" name="Google Shape;190;p22"/>
            <p:cNvSpPr txBox="1"/>
            <p:nvPr/>
          </p:nvSpPr>
          <p:spPr>
            <a:xfrm>
              <a:off x="5467300" y="2038575"/>
              <a:ext cx="2566500" cy="62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accent1"/>
                  </a:solidFill>
                  <a:latin typeface="Lato"/>
                  <a:ea typeface="Lato"/>
                  <a:cs typeface="Lato"/>
                  <a:sym typeface="Lato"/>
                </a:rPr>
                <a:t>Auto encoder with 3D convolutions and Resnet Blocks</a:t>
              </a:r>
              <a:endParaRPr sz="1300">
                <a:solidFill>
                  <a:schemeClr val="accent1"/>
                </a:solidFill>
                <a:latin typeface="Lato"/>
                <a:ea typeface="Lato"/>
                <a:cs typeface="Lato"/>
                <a:sym typeface="Lato"/>
              </a:endParaRPr>
            </a:p>
          </p:txBody>
        </p:sp>
      </p:grpSp>
      <p:sp>
        <p:nvSpPr>
          <p:cNvPr id="191" name="Google Shape;191;p22"/>
          <p:cNvSpPr/>
          <p:nvPr/>
        </p:nvSpPr>
        <p:spPr>
          <a:xfrm>
            <a:off x="4191000" y="2004838"/>
            <a:ext cx="1381200" cy="28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Conv3D</a:t>
            </a:r>
            <a:endParaRPr>
              <a:latin typeface="Lato"/>
              <a:ea typeface="Lato"/>
              <a:cs typeface="Lato"/>
              <a:sym typeface="Lato"/>
            </a:endParaRPr>
          </a:p>
        </p:txBody>
      </p:sp>
      <p:sp>
        <p:nvSpPr>
          <p:cNvPr id="192" name="Google Shape;192;p22"/>
          <p:cNvSpPr/>
          <p:nvPr/>
        </p:nvSpPr>
        <p:spPr>
          <a:xfrm>
            <a:off x="4191000" y="2423388"/>
            <a:ext cx="1381200" cy="28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Batch Norm</a:t>
            </a:r>
            <a:endParaRPr>
              <a:latin typeface="Lato"/>
              <a:ea typeface="Lato"/>
              <a:cs typeface="Lato"/>
              <a:sym typeface="Lato"/>
            </a:endParaRPr>
          </a:p>
        </p:txBody>
      </p:sp>
      <p:sp>
        <p:nvSpPr>
          <p:cNvPr id="193" name="Google Shape;193;p22"/>
          <p:cNvSpPr/>
          <p:nvPr/>
        </p:nvSpPr>
        <p:spPr>
          <a:xfrm>
            <a:off x="4191000" y="2850063"/>
            <a:ext cx="1381200" cy="28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Relu</a:t>
            </a:r>
            <a:endParaRPr>
              <a:latin typeface="Lato"/>
              <a:ea typeface="Lato"/>
              <a:cs typeface="Lato"/>
              <a:sym typeface="Lato"/>
            </a:endParaRPr>
          </a:p>
        </p:txBody>
      </p:sp>
      <p:sp>
        <p:nvSpPr>
          <p:cNvPr id="194" name="Google Shape;194;p22"/>
          <p:cNvSpPr/>
          <p:nvPr/>
        </p:nvSpPr>
        <p:spPr>
          <a:xfrm>
            <a:off x="6617725" y="2153175"/>
            <a:ext cx="1381200" cy="28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Conv Block</a:t>
            </a:r>
            <a:endParaRPr>
              <a:latin typeface="Lato"/>
              <a:ea typeface="Lato"/>
              <a:cs typeface="Lato"/>
              <a:sym typeface="Lato"/>
            </a:endParaRPr>
          </a:p>
        </p:txBody>
      </p:sp>
      <p:sp>
        <p:nvSpPr>
          <p:cNvPr id="195" name="Google Shape;195;p22"/>
          <p:cNvSpPr/>
          <p:nvPr/>
        </p:nvSpPr>
        <p:spPr>
          <a:xfrm>
            <a:off x="6617725" y="2693600"/>
            <a:ext cx="1381200" cy="28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Conv Block</a:t>
            </a:r>
            <a:endParaRPr>
              <a:latin typeface="Lato"/>
              <a:ea typeface="Lato"/>
              <a:cs typeface="Lato"/>
              <a:sym typeface="Lato"/>
            </a:endParaRPr>
          </a:p>
        </p:txBody>
      </p:sp>
      <p:cxnSp>
        <p:nvCxnSpPr>
          <p:cNvPr id="196" name="Google Shape;196;p22"/>
          <p:cNvCxnSpPr>
            <a:stCxn id="191" idx="2"/>
            <a:endCxn id="192" idx="0"/>
          </p:cNvCxnSpPr>
          <p:nvPr/>
        </p:nvCxnSpPr>
        <p:spPr>
          <a:xfrm>
            <a:off x="4881600" y="2293438"/>
            <a:ext cx="0" cy="129900"/>
          </a:xfrm>
          <a:prstGeom prst="straightConnector1">
            <a:avLst/>
          </a:prstGeom>
          <a:noFill/>
          <a:ln cap="flat" cmpd="sng" w="9525">
            <a:solidFill>
              <a:schemeClr val="dk2"/>
            </a:solidFill>
            <a:prstDash val="solid"/>
            <a:round/>
            <a:headEnd len="med" w="med" type="none"/>
            <a:tailEnd len="med" w="med" type="triangle"/>
          </a:ln>
        </p:spPr>
      </p:cxnSp>
      <p:cxnSp>
        <p:nvCxnSpPr>
          <p:cNvPr id="197" name="Google Shape;197;p22"/>
          <p:cNvCxnSpPr>
            <a:stCxn id="192" idx="2"/>
            <a:endCxn id="193" idx="0"/>
          </p:cNvCxnSpPr>
          <p:nvPr/>
        </p:nvCxnSpPr>
        <p:spPr>
          <a:xfrm>
            <a:off x="4881600" y="2711988"/>
            <a:ext cx="0" cy="138000"/>
          </a:xfrm>
          <a:prstGeom prst="straightConnector1">
            <a:avLst/>
          </a:prstGeom>
          <a:noFill/>
          <a:ln cap="flat" cmpd="sng" w="9525">
            <a:solidFill>
              <a:schemeClr val="dk2"/>
            </a:solidFill>
            <a:prstDash val="solid"/>
            <a:round/>
            <a:headEnd len="med" w="med" type="none"/>
            <a:tailEnd len="med" w="med" type="triangle"/>
          </a:ln>
        </p:spPr>
      </p:cxnSp>
      <p:sp>
        <p:nvSpPr>
          <p:cNvPr id="198" name="Google Shape;198;p22"/>
          <p:cNvSpPr/>
          <p:nvPr/>
        </p:nvSpPr>
        <p:spPr>
          <a:xfrm>
            <a:off x="4094575" y="1880100"/>
            <a:ext cx="1618500" cy="1381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9" name="Google Shape;199;p22"/>
          <p:cNvSpPr txBox="1"/>
          <p:nvPr/>
        </p:nvSpPr>
        <p:spPr>
          <a:xfrm>
            <a:off x="4341950" y="3580275"/>
            <a:ext cx="1102800" cy="40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accent1"/>
                </a:solidFill>
                <a:latin typeface="Lato"/>
                <a:ea typeface="Lato"/>
                <a:cs typeface="Lato"/>
                <a:sym typeface="Lato"/>
              </a:rPr>
              <a:t>Conv Block</a:t>
            </a:r>
            <a:endParaRPr sz="1300">
              <a:solidFill>
                <a:schemeClr val="accent1"/>
              </a:solidFill>
              <a:latin typeface="Lato"/>
              <a:ea typeface="Lato"/>
              <a:cs typeface="Lato"/>
              <a:sym typeface="Lato"/>
            </a:endParaRPr>
          </a:p>
        </p:txBody>
      </p:sp>
      <p:cxnSp>
        <p:nvCxnSpPr>
          <p:cNvPr id="200" name="Google Shape;200;p22"/>
          <p:cNvCxnSpPr>
            <a:stCxn id="194" idx="2"/>
            <a:endCxn id="195" idx="0"/>
          </p:cNvCxnSpPr>
          <p:nvPr/>
        </p:nvCxnSpPr>
        <p:spPr>
          <a:xfrm>
            <a:off x="7308325" y="2441775"/>
            <a:ext cx="0" cy="251700"/>
          </a:xfrm>
          <a:prstGeom prst="straightConnector1">
            <a:avLst/>
          </a:prstGeom>
          <a:noFill/>
          <a:ln cap="flat" cmpd="sng" w="9525">
            <a:solidFill>
              <a:schemeClr val="dk2"/>
            </a:solidFill>
            <a:prstDash val="solid"/>
            <a:round/>
            <a:headEnd len="med" w="med" type="none"/>
            <a:tailEnd len="med" w="med" type="triangle"/>
          </a:ln>
        </p:spPr>
      </p:cxnSp>
      <p:cxnSp>
        <p:nvCxnSpPr>
          <p:cNvPr id="201" name="Google Shape;201;p22"/>
          <p:cNvCxnSpPr>
            <a:endCxn id="191" idx="0"/>
          </p:cNvCxnSpPr>
          <p:nvPr/>
        </p:nvCxnSpPr>
        <p:spPr>
          <a:xfrm>
            <a:off x="4878000" y="1673938"/>
            <a:ext cx="3600" cy="330900"/>
          </a:xfrm>
          <a:prstGeom prst="straightConnector1">
            <a:avLst/>
          </a:prstGeom>
          <a:noFill/>
          <a:ln cap="flat" cmpd="sng" w="9525">
            <a:solidFill>
              <a:schemeClr val="dk2"/>
            </a:solidFill>
            <a:prstDash val="solid"/>
            <a:round/>
            <a:headEnd len="med" w="med" type="none"/>
            <a:tailEnd len="med" w="med" type="triangle"/>
          </a:ln>
        </p:spPr>
      </p:cxnSp>
      <p:cxnSp>
        <p:nvCxnSpPr>
          <p:cNvPr id="202" name="Google Shape;202;p22"/>
          <p:cNvCxnSpPr>
            <a:stCxn id="193" idx="2"/>
          </p:cNvCxnSpPr>
          <p:nvPr/>
        </p:nvCxnSpPr>
        <p:spPr>
          <a:xfrm flipH="1">
            <a:off x="4878000" y="3138663"/>
            <a:ext cx="3600" cy="328800"/>
          </a:xfrm>
          <a:prstGeom prst="straightConnector1">
            <a:avLst/>
          </a:prstGeom>
          <a:noFill/>
          <a:ln cap="flat" cmpd="sng" w="9525">
            <a:solidFill>
              <a:schemeClr val="dk2"/>
            </a:solidFill>
            <a:prstDash val="solid"/>
            <a:round/>
            <a:headEnd len="med" w="med" type="none"/>
            <a:tailEnd len="med" w="med" type="triangle"/>
          </a:ln>
        </p:spPr>
      </p:cxnSp>
      <p:cxnSp>
        <p:nvCxnSpPr>
          <p:cNvPr id="203" name="Google Shape;203;p22"/>
          <p:cNvCxnSpPr/>
          <p:nvPr/>
        </p:nvCxnSpPr>
        <p:spPr>
          <a:xfrm>
            <a:off x="7310125" y="2982188"/>
            <a:ext cx="300" cy="464700"/>
          </a:xfrm>
          <a:prstGeom prst="straightConnector1">
            <a:avLst/>
          </a:prstGeom>
          <a:noFill/>
          <a:ln cap="flat" cmpd="sng" w="9525">
            <a:solidFill>
              <a:schemeClr val="dk2"/>
            </a:solidFill>
            <a:prstDash val="solid"/>
            <a:round/>
            <a:headEnd len="med" w="med" type="none"/>
            <a:tailEnd len="med" w="med" type="triangle"/>
          </a:ln>
        </p:spPr>
      </p:cxnSp>
      <p:cxnSp>
        <p:nvCxnSpPr>
          <p:cNvPr id="204" name="Google Shape;204;p22"/>
          <p:cNvCxnSpPr/>
          <p:nvPr/>
        </p:nvCxnSpPr>
        <p:spPr>
          <a:xfrm flipH="1">
            <a:off x="7306650" y="1632725"/>
            <a:ext cx="3900" cy="497700"/>
          </a:xfrm>
          <a:prstGeom prst="straightConnector1">
            <a:avLst/>
          </a:prstGeom>
          <a:noFill/>
          <a:ln cap="flat" cmpd="sng" w="9525">
            <a:solidFill>
              <a:schemeClr val="dk2"/>
            </a:solidFill>
            <a:prstDash val="solid"/>
            <a:round/>
            <a:headEnd len="med" w="med" type="none"/>
            <a:tailEnd len="med" w="med" type="triangle"/>
          </a:ln>
        </p:spPr>
      </p:cxnSp>
      <p:sp>
        <p:nvSpPr>
          <p:cNvPr id="205" name="Google Shape;205;p22"/>
          <p:cNvSpPr/>
          <p:nvPr/>
        </p:nvSpPr>
        <p:spPr>
          <a:xfrm>
            <a:off x="6499075" y="1957350"/>
            <a:ext cx="1618500" cy="1128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206" name="Google Shape;206;p22"/>
          <p:cNvCxnSpPr/>
          <p:nvPr/>
        </p:nvCxnSpPr>
        <p:spPr>
          <a:xfrm>
            <a:off x="7310550" y="1766725"/>
            <a:ext cx="989400" cy="10200"/>
          </a:xfrm>
          <a:prstGeom prst="straightConnector1">
            <a:avLst/>
          </a:prstGeom>
          <a:noFill/>
          <a:ln cap="flat" cmpd="sng" w="9525">
            <a:solidFill>
              <a:schemeClr val="dk2"/>
            </a:solidFill>
            <a:prstDash val="solid"/>
            <a:round/>
            <a:headEnd len="med" w="med" type="none"/>
            <a:tailEnd len="med" w="med" type="none"/>
          </a:ln>
        </p:spPr>
      </p:cxnSp>
      <p:cxnSp>
        <p:nvCxnSpPr>
          <p:cNvPr id="207" name="Google Shape;207;p22"/>
          <p:cNvCxnSpPr/>
          <p:nvPr/>
        </p:nvCxnSpPr>
        <p:spPr>
          <a:xfrm flipH="1">
            <a:off x="8289875" y="1787350"/>
            <a:ext cx="10200" cy="1453500"/>
          </a:xfrm>
          <a:prstGeom prst="straightConnector1">
            <a:avLst/>
          </a:prstGeom>
          <a:noFill/>
          <a:ln cap="flat" cmpd="sng" w="9525">
            <a:solidFill>
              <a:schemeClr val="dk2"/>
            </a:solidFill>
            <a:prstDash val="solid"/>
            <a:round/>
            <a:headEnd len="med" w="med" type="none"/>
            <a:tailEnd len="med" w="med" type="none"/>
          </a:ln>
        </p:spPr>
      </p:cxnSp>
      <p:cxnSp>
        <p:nvCxnSpPr>
          <p:cNvPr id="208" name="Google Shape;208;p22"/>
          <p:cNvCxnSpPr/>
          <p:nvPr/>
        </p:nvCxnSpPr>
        <p:spPr>
          <a:xfrm flipH="1">
            <a:off x="7296275" y="3230398"/>
            <a:ext cx="1003800" cy="2700"/>
          </a:xfrm>
          <a:prstGeom prst="straightConnector1">
            <a:avLst/>
          </a:prstGeom>
          <a:noFill/>
          <a:ln cap="flat" cmpd="sng" w="9525">
            <a:solidFill>
              <a:schemeClr val="dk2"/>
            </a:solidFill>
            <a:prstDash val="solid"/>
            <a:round/>
            <a:headEnd len="med" w="med" type="none"/>
            <a:tailEnd len="med" w="med" type="triangle"/>
          </a:ln>
        </p:spPr>
      </p:cxnSp>
      <p:sp>
        <p:nvSpPr>
          <p:cNvPr id="209" name="Google Shape;209;p22"/>
          <p:cNvSpPr txBox="1"/>
          <p:nvPr/>
        </p:nvSpPr>
        <p:spPr>
          <a:xfrm>
            <a:off x="6780350" y="3580275"/>
            <a:ext cx="1381200" cy="40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accent1"/>
                </a:solidFill>
                <a:latin typeface="Lato"/>
                <a:ea typeface="Lato"/>
                <a:cs typeface="Lato"/>
                <a:sym typeface="Lato"/>
              </a:rPr>
              <a:t>Resnet</a:t>
            </a:r>
            <a:r>
              <a:rPr lang="en" sz="1300">
                <a:solidFill>
                  <a:schemeClr val="accent1"/>
                </a:solidFill>
                <a:latin typeface="Lato"/>
                <a:ea typeface="Lato"/>
                <a:cs typeface="Lato"/>
                <a:sym typeface="Lato"/>
              </a:rPr>
              <a:t> Block</a:t>
            </a:r>
            <a:endParaRPr sz="1300">
              <a:solidFill>
                <a:schemeClr val="accent1"/>
              </a:solidFill>
              <a:latin typeface="Lato"/>
              <a:ea typeface="Lato"/>
              <a:cs typeface="Lato"/>
              <a:sym typeface="Lato"/>
            </a:endParaRPr>
          </a:p>
        </p:txBody>
      </p:sp>
      <p:cxnSp>
        <p:nvCxnSpPr>
          <p:cNvPr id="210" name="Google Shape;210;p22"/>
          <p:cNvCxnSpPr/>
          <p:nvPr/>
        </p:nvCxnSpPr>
        <p:spPr>
          <a:xfrm flipH="1">
            <a:off x="878275" y="2952100"/>
            <a:ext cx="350400" cy="999900"/>
          </a:xfrm>
          <a:prstGeom prst="straightConnector1">
            <a:avLst/>
          </a:prstGeom>
          <a:noFill/>
          <a:ln cap="flat" cmpd="sng" w="9525">
            <a:solidFill>
              <a:schemeClr val="dk2"/>
            </a:solidFill>
            <a:prstDash val="solid"/>
            <a:round/>
            <a:headEnd len="med" w="med" type="none"/>
            <a:tailEnd len="med" w="med" type="triangle"/>
          </a:ln>
        </p:spPr>
      </p:cxnSp>
      <p:sp>
        <p:nvSpPr>
          <p:cNvPr id="211" name="Google Shape;211;p22"/>
          <p:cNvSpPr txBox="1"/>
          <p:nvPr/>
        </p:nvSpPr>
        <p:spPr>
          <a:xfrm>
            <a:off x="127950" y="3921300"/>
            <a:ext cx="1486500" cy="40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accent1"/>
                </a:solidFill>
                <a:latin typeface="Lato"/>
                <a:ea typeface="Lato"/>
                <a:cs typeface="Lato"/>
                <a:sym typeface="Lato"/>
              </a:rPr>
              <a:t>Conv Block + Resent Block</a:t>
            </a:r>
            <a:endParaRPr sz="1300">
              <a:solidFill>
                <a:schemeClr val="accen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3"/>
          <p:cNvSpPr txBox="1"/>
          <p:nvPr/>
        </p:nvSpPr>
        <p:spPr>
          <a:xfrm>
            <a:off x="3230163" y="4294300"/>
            <a:ext cx="2525400" cy="4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rPr>
              <a:t>Autoencoder</a:t>
            </a:r>
            <a:r>
              <a:rPr lang="en" sz="1300">
                <a:solidFill>
                  <a:schemeClr val="accent1"/>
                </a:solidFill>
              </a:rPr>
              <a:t> Reconstruction</a:t>
            </a:r>
            <a:endParaRPr sz="1300">
              <a:solidFill>
                <a:schemeClr val="accent1"/>
              </a:solidFill>
            </a:endParaRPr>
          </a:p>
        </p:txBody>
      </p:sp>
      <p:sp>
        <p:nvSpPr>
          <p:cNvPr id="217" name="Google Shape;217;p23"/>
          <p:cNvSpPr txBox="1"/>
          <p:nvPr/>
        </p:nvSpPr>
        <p:spPr>
          <a:xfrm>
            <a:off x="5897125" y="4294300"/>
            <a:ext cx="2525400" cy="42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accent1"/>
                </a:solidFill>
              </a:rPr>
              <a:t>Variational</a:t>
            </a:r>
            <a:r>
              <a:rPr lang="en" sz="1300">
                <a:solidFill>
                  <a:schemeClr val="accent1"/>
                </a:solidFill>
              </a:rPr>
              <a:t> </a:t>
            </a:r>
            <a:r>
              <a:rPr lang="en" sz="1300">
                <a:solidFill>
                  <a:schemeClr val="accent1"/>
                </a:solidFill>
              </a:rPr>
              <a:t>Autoencoder Reconstruction</a:t>
            </a:r>
            <a:endParaRPr sz="1300">
              <a:solidFill>
                <a:schemeClr val="accent1"/>
              </a:solidFill>
            </a:endParaRPr>
          </a:p>
        </p:txBody>
      </p:sp>
      <p:pic>
        <p:nvPicPr>
          <p:cNvPr id="218" name="Google Shape;218;p23"/>
          <p:cNvPicPr preferRelativeResize="0"/>
          <p:nvPr/>
        </p:nvPicPr>
        <p:blipFill>
          <a:blip r:embed="rId3">
            <a:alphaModFix/>
          </a:blip>
          <a:stretch>
            <a:fillRect/>
          </a:stretch>
        </p:blipFill>
        <p:spPr>
          <a:xfrm>
            <a:off x="461600" y="1626050"/>
            <a:ext cx="2271975" cy="2271975"/>
          </a:xfrm>
          <a:prstGeom prst="rect">
            <a:avLst/>
          </a:prstGeom>
          <a:noFill/>
          <a:ln>
            <a:noFill/>
          </a:ln>
        </p:spPr>
      </p:pic>
      <p:pic>
        <p:nvPicPr>
          <p:cNvPr id="219" name="Google Shape;219;p23"/>
          <p:cNvPicPr preferRelativeResize="0"/>
          <p:nvPr/>
        </p:nvPicPr>
        <p:blipFill>
          <a:blip r:embed="rId4">
            <a:alphaModFix/>
          </a:blip>
          <a:stretch>
            <a:fillRect/>
          </a:stretch>
        </p:blipFill>
        <p:spPr>
          <a:xfrm>
            <a:off x="3204488" y="1626050"/>
            <a:ext cx="2271975" cy="2271975"/>
          </a:xfrm>
          <a:prstGeom prst="rect">
            <a:avLst/>
          </a:prstGeom>
          <a:noFill/>
          <a:ln>
            <a:noFill/>
          </a:ln>
        </p:spPr>
      </p:pic>
      <p:pic>
        <p:nvPicPr>
          <p:cNvPr id="220" name="Google Shape;220;p23"/>
          <p:cNvPicPr preferRelativeResize="0"/>
          <p:nvPr/>
        </p:nvPicPr>
        <p:blipFill>
          <a:blip r:embed="rId4">
            <a:alphaModFix/>
          </a:blip>
          <a:stretch>
            <a:fillRect/>
          </a:stretch>
        </p:blipFill>
        <p:spPr>
          <a:xfrm>
            <a:off x="5947400" y="1626050"/>
            <a:ext cx="2271975" cy="2271975"/>
          </a:xfrm>
          <a:prstGeom prst="rect">
            <a:avLst/>
          </a:prstGeom>
          <a:noFill/>
          <a:ln>
            <a:noFill/>
          </a:ln>
        </p:spPr>
      </p:pic>
      <p:sp>
        <p:nvSpPr>
          <p:cNvPr id="221" name="Google Shape;221;p23"/>
          <p:cNvSpPr txBox="1"/>
          <p:nvPr/>
        </p:nvSpPr>
        <p:spPr>
          <a:xfrm>
            <a:off x="156788" y="4300175"/>
            <a:ext cx="2525400" cy="42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accent1"/>
                </a:solidFill>
              </a:rPr>
              <a:t>Input</a:t>
            </a:r>
            <a:endParaRPr sz="1300">
              <a:solidFill>
                <a:schemeClr val="accent1"/>
              </a:solidFill>
            </a:endParaRPr>
          </a:p>
        </p:txBody>
      </p:sp>
      <p:sp>
        <p:nvSpPr>
          <p:cNvPr id="222" name="Google Shape;222;p23"/>
          <p:cNvSpPr txBox="1"/>
          <p:nvPr/>
        </p:nvSpPr>
        <p:spPr>
          <a:xfrm>
            <a:off x="400175" y="649525"/>
            <a:ext cx="7819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Reconstructed Output</a:t>
            </a:r>
            <a:endParaRPr b="1" sz="2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4"/>
          <p:cNvSpPr txBox="1"/>
          <p:nvPr>
            <p:ph type="title"/>
          </p:nvPr>
        </p:nvSpPr>
        <p:spPr>
          <a:xfrm>
            <a:off x="648575" y="6797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40">
                <a:latin typeface="Arial"/>
                <a:ea typeface="Arial"/>
                <a:cs typeface="Arial"/>
                <a:sym typeface="Arial"/>
              </a:rPr>
              <a:t>Training Graphs (AutoEncoder, L2 reconstruction loss)</a:t>
            </a:r>
            <a:endParaRPr sz="2040">
              <a:latin typeface="Arial"/>
              <a:ea typeface="Arial"/>
              <a:cs typeface="Arial"/>
              <a:sym typeface="Arial"/>
            </a:endParaRPr>
          </a:p>
        </p:txBody>
      </p:sp>
      <p:pic>
        <p:nvPicPr>
          <p:cNvPr id="228" name="Google Shape;228;p24"/>
          <p:cNvPicPr preferRelativeResize="0"/>
          <p:nvPr/>
        </p:nvPicPr>
        <p:blipFill>
          <a:blip r:embed="rId3">
            <a:alphaModFix/>
          </a:blip>
          <a:stretch>
            <a:fillRect/>
          </a:stretch>
        </p:blipFill>
        <p:spPr>
          <a:xfrm>
            <a:off x="533775" y="1749975"/>
            <a:ext cx="5168400" cy="2612450"/>
          </a:xfrm>
          <a:prstGeom prst="rect">
            <a:avLst/>
          </a:prstGeom>
          <a:noFill/>
          <a:ln>
            <a:noFill/>
          </a:ln>
        </p:spPr>
      </p:pic>
      <p:pic>
        <p:nvPicPr>
          <p:cNvPr id="229" name="Google Shape;229;p24"/>
          <p:cNvPicPr preferRelativeResize="0"/>
          <p:nvPr/>
        </p:nvPicPr>
        <p:blipFill>
          <a:blip r:embed="rId4">
            <a:alphaModFix/>
          </a:blip>
          <a:stretch>
            <a:fillRect/>
          </a:stretch>
        </p:blipFill>
        <p:spPr>
          <a:xfrm>
            <a:off x="5702175" y="1797650"/>
            <a:ext cx="3205675" cy="2494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25"/>
          <p:cNvPicPr preferRelativeResize="0"/>
          <p:nvPr/>
        </p:nvPicPr>
        <p:blipFill>
          <a:blip r:embed="rId3">
            <a:alphaModFix/>
          </a:blip>
          <a:stretch>
            <a:fillRect/>
          </a:stretch>
        </p:blipFill>
        <p:spPr>
          <a:xfrm>
            <a:off x="152400" y="1787350"/>
            <a:ext cx="8839199" cy="2669675"/>
          </a:xfrm>
          <a:prstGeom prst="rect">
            <a:avLst/>
          </a:prstGeom>
          <a:noFill/>
          <a:ln>
            <a:noFill/>
          </a:ln>
        </p:spPr>
      </p:pic>
      <p:sp>
        <p:nvSpPr>
          <p:cNvPr id="235" name="Google Shape;235;p25"/>
          <p:cNvSpPr txBox="1"/>
          <p:nvPr>
            <p:ph type="title"/>
          </p:nvPr>
        </p:nvSpPr>
        <p:spPr>
          <a:xfrm>
            <a:off x="152400" y="6900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40">
                <a:latin typeface="Arial"/>
                <a:ea typeface="Arial"/>
                <a:cs typeface="Arial"/>
                <a:sym typeface="Arial"/>
              </a:rPr>
              <a:t>Training Graphs </a:t>
            </a:r>
            <a:r>
              <a:rPr lang="en" sz="2040">
                <a:latin typeface="Arial"/>
                <a:ea typeface="Arial"/>
                <a:cs typeface="Arial"/>
                <a:sym typeface="Arial"/>
              </a:rPr>
              <a:t>(AutoEncoder, L1 reconstruction loss)</a:t>
            </a:r>
            <a:endParaRPr sz="2040">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6"/>
          <p:cNvSpPr txBox="1"/>
          <p:nvPr>
            <p:ph type="title"/>
          </p:nvPr>
        </p:nvSpPr>
        <p:spPr>
          <a:xfrm>
            <a:off x="691700" y="6238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Arial"/>
                <a:ea typeface="Arial"/>
                <a:cs typeface="Arial"/>
                <a:sym typeface="Arial"/>
              </a:rPr>
              <a:t>Secondary Regression Models</a:t>
            </a:r>
            <a:endParaRPr>
              <a:latin typeface="Arial"/>
              <a:ea typeface="Arial"/>
              <a:cs typeface="Arial"/>
              <a:sym typeface="Arial"/>
            </a:endParaRPr>
          </a:p>
        </p:txBody>
      </p:sp>
      <p:sp>
        <p:nvSpPr>
          <p:cNvPr id="241" name="Google Shape;241;p26"/>
          <p:cNvSpPr txBox="1"/>
          <p:nvPr>
            <p:ph idx="1" type="body"/>
          </p:nvPr>
        </p:nvSpPr>
        <p:spPr>
          <a:xfrm>
            <a:off x="5601225" y="1388675"/>
            <a:ext cx="2817000" cy="33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Arial"/>
                <a:ea typeface="Arial"/>
                <a:cs typeface="Arial"/>
                <a:sym typeface="Arial"/>
              </a:rPr>
              <a:t>Random Forest on Latents:</a:t>
            </a:r>
            <a:endParaRPr b="1">
              <a:latin typeface="Arial"/>
              <a:ea typeface="Arial"/>
              <a:cs typeface="Arial"/>
              <a:sym typeface="Arial"/>
            </a:endParaRPr>
          </a:p>
          <a:p>
            <a:pPr indent="0" lvl="0" marL="0" rtl="0" algn="just">
              <a:spcBef>
                <a:spcPts val="1200"/>
              </a:spcBef>
              <a:spcAft>
                <a:spcPts val="1200"/>
              </a:spcAft>
              <a:buNone/>
            </a:pPr>
            <a:r>
              <a:rPr lang="en">
                <a:latin typeface="Arial"/>
                <a:ea typeface="Arial"/>
                <a:cs typeface="Arial"/>
                <a:sym typeface="Arial"/>
              </a:rPr>
              <a:t>This model uses the Random Forest algorithm, which operates by constructing multiple decision trees during training and outputting the mode of the classes (classification) or mean prediction (regression) of the individual trees. </a:t>
            </a:r>
            <a:endParaRPr>
              <a:latin typeface="Arial"/>
              <a:ea typeface="Arial"/>
              <a:cs typeface="Arial"/>
              <a:sym typeface="Arial"/>
            </a:endParaRPr>
          </a:p>
        </p:txBody>
      </p:sp>
      <p:pic>
        <p:nvPicPr>
          <p:cNvPr id="242" name="Google Shape;242;p26"/>
          <p:cNvPicPr preferRelativeResize="0"/>
          <p:nvPr/>
        </p:nvPicPr>
        <p:blipFill>
          <a:blip r:embed="rId3">
            <a:alphaModFix/>
          </a:blip>
          <a:stretch>
            <a:fillRect/>
          </a:stretch>
        </p:blipFill>
        <p:spPr>
          <a:xfrm>
            <a:off x="729438" y="1738913"/>
            <a:ext cx="4753024" cy="26550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7"/>
          <p:cNvSpPr txBox="1"/>
          <p:nvPr>
            <p:ph idx="1" type="body"/>
          </p:nvPr>
        </p:nvSpPr>
        <p:spPr>
          <a:xfrm>
            <a:off x="5586900" y="1604325"/>
            <a:ext cx="2831400" cy="27357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b="1" lang="en">
                <a:latin typeface="Arial"/>
                <a:ea typeface="Arial"/>
                <a:cs typeface="Arial"/>
                <a:sym typeface="Arial"/>
              </a:rPr>
              <a:t>XGBoost on Latents: </a:t>
            </a:r>
            <a:endParaRPr b="1">
              <a:latin typeface="Arial"/>
              <a:ea typeface="Arial"/>
              <a:cs typeface="Arial"/>
              <a:sym typeface="Arial"/>
            </a:endParaRPr>
          </a:p>
          <a:p>
            <a:pPr indent="0" lvl="0" marL="0" rtl="0" algn="just">
              <a:spcBef>
                <a:spcPts val="1200"/>
              </a:spcBef>
              <a:spcAft>
                <a:spcPts val="1200"/>
              </a:spcAft>
              <a:buNone/>
            </a:pPr>
            <a:r>
              <a:rPr lang="en">
                <a:latin typeface="Arial"/>
                <a:ea typeface="Arial"/>
                <a:cs typeface="Arial"/>
                <a:sym typeface="Arial"/>
              </a:rPr>
              <a:t>XGBoost (Extreme Gradient Boosting) is an advanced implementation of gradient boosted trees designed for speed and performance. When XGBoost is applied to latent features, it aims to leverage these compact, informative representations of the data to improve prediction accuracy, by sequentially building trees that correct the predecessor's errors.</a:t>
            </a:r>
            <a:endParaRPr>
              <a:latin typeface="Arial"/>
              <a:ea typeface="Arial"/>
              <a:cs typeface="Arial"/>
              <a:sym typeface="Arial"/>
            </a:endParaRPr>
          </a:p>
        </p:txBody>
      </p:sp>
      <p:pic>
        <p:nvPicPr>
          <p:cNvPr id="248" name="Google Shape;248;p27"/>
          <p:cNvPicPr preferRelativeResize="0"/>
          <p:nvPr/>
        </p:nvPicPr>
        <p:blipFill rotWithShape="1">
          <a:blip r:embed="rId3">
            <a:alphaModFix/>
          </a:blip>
          <a:srcRect b="0" l="0" r="51583" t="0"/>
          <a:stretch/>
        </p:blipFill>
        <p:spPr>
          <a:xfrm>
            <a:off x="523225" y="1127900"/>
            <a:ext cx="4426776" cy="3683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8"/>
          <p:cNvSpPr txBox="1"/>
          <p:nvPr>
            <p:ph idx="1" type="body"/>
          </p:nvPr>
        </p:nvSpPr>
        <p:spPr>
          <a:xfrm>
            <a:off x="5912200" y="1424350"/>
            <a:ext cx="2506200" cy="2915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a:latin typeface="Arial"/>
                <a:ea typeface="Arial"/>
                <a:cs typeface="Arial"/>
                <a:sym typeface="Arial"/>
              </a:rPr>
              <a:t>MNN on Latents: </a:t>
            </a:r>
            <a:endParaRPr b="1">
              <a:latin typeface="Arial"/>
              <a:ea typeface="Arial"/>
              <a:cs typeface="Arial"/>
              <a:sym typeface="Arial"/>
            </a:endParaRPr>
          </a:p>
          <a:p>
            <a:pPr indent="0" lvl="0" marL="0" rtl="0" algn="just">
              <a:spcBef>
                <a:spcPts val="1200"/>
              </a:spcBef>
              <a:spcAft>
                <a:spcPts val="1200"/>
              </a:spcAft>
              <a:buNone/>
            </a:pPr>
            <a:r>
              <a:rPr lang="en">
                <a:latin typeface="Arial"/>
                <a:ea typeface="Arial"/>
                <a:cs typeface="Arial"/>
                <a:sym typeface="Arial"/>
              </a:rPr>
              <a:t>MNN, or Multi Neural Network, refers to a model Simple Neural Network with 2 hidden layers. This approach can be advantageous for modeling non-linear complexities and interactions within the data. Using MNN on latent features suggests an enhanced focus on leveraging deeply extracted features to capture patterns more effectively.</a:t>
            </a:r>
            <a:endParaRPr>
              <a:latin typeface="Arial"/>
              <a:ea typeface="Arial"/>
              <a:cs typeface="Arial"/>
              <a:sym typeface="Arial"/>
            </a:endParaRPr>
          </a:p>
        </p:txBody>
      </p:sp>
      <p:pic>
        <p:nvPicPr>
          <p:cNvPr id="254" name="Google Shape;254;p28"/>
          <p:cNvPicPr preferRelativeResize="0"/>
          <p:nvPr/>
        </p:nvPicPr>
        <p:blipFill>
          <a:blip r:embed="rId3">
            <a:alphaModFix/>
          </a:blip>
          <a:stretch>
            <a:fillRect/>
          </a:stretch>
        </p:blipFill>
        <p:spPr>
          <a:xfrm>
            <a:off x="514150" y="1212511"/>
            <a:ext cx="4979776" cy="3339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9"/>
          <p:cNvSpPr txBox="1"/>
          <p:nvPr>
            <p:ph type="title"/>
          </p:nvPr>
        </p:nvSpPr>
        <p:spPr>
          <a:xfrm>
            <a:off x="551525" y="663600"/>
            <a:ext cx="7688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040">
                <a:latin typeface="Arial"/>
                <a:ea typeface="Arial"/>
                <a:cs typeface="Arial"/>
                <a:sym typeface="Arial"/>
              </a:rPr>
              <a:t>Regression Model results</a:t>
            </a:r>
            <a:endParaRPr sz="2040">
              <a:latin typeface="Arial"/>
              <a:ea typeface="Arial"/>
              <a:cs typeface="Arial"/>
              <a:sym typeface="Arial"/>
            </a:endParaRPr>
          </a:p>
        </p:txBody>
      </p:sp>
      <p:graphicFrame>
        <p:nvGraphicFramePr>
          <p:cNvPr id="260" name="Google Shape;260;p29"/>
          <p:cNvGraphicFramePr/>
          <p:nvPr/>
        </p:nvGraphicFramePr>
        <p:xfrm>
          <a:off x="551463" y="1284775"/>
          <a:ext cx="3000000" cy="3000000"/>
        </p:xfrm>
        <a:graphic>
          <a:graphicData uri="http://schemas.openxmlformats.org/drawingml/2006/table">
            <a:tbl>
              <a:tblPr>
                <a:noFill/>
                <a:tableStyleId>{5D157101-B216-4952-A767-09430C9F7266}</a:tableStyleId>
              </a:tblPr>
              <a:tblGrid>
                <a:gridCol w="2686550"/>
                <a:gridCol w="2686550"/>
                <a:gridCol w="2686550"/>
              </a:tblGrid>
              <a:tr h="721275">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b="1" lang="en"/>
                        <a:t>RMSE of PT500 (AE Latents) using L2 loss</a:t>
                      </a:r>
                      <a:endParaRPr b="1"/>
                    </a:p>
                  </a:txBody>
                  <a:tcPr marT="91425" marB="91425" marR="91425" marL="91425" anchor="ctr"/>
                </a:tc>
                <a:tc>
                  <a:txBody>
                    <a:bodyPr/>
                    <a:lstStyle/>
                    <a:p>
                      <a:pPr indent="0" lvl="0" marL="0" rtl="0" algn="ctr">
                        <a:spcBef>
                          <a:spcPts val="0"/>
                        </a:spcBef>
                        <a:spcAft>
                          <a:spcPts val="0"/>
                        </a:spcAft>
                        <a:buNone/>
                      </a:pPr>
                      <a:r>
                        <a:rPr b="1" lang="en"/>
                        <a:t>RMSE of PT4000 (AE Latents) using L2 loss</a:t>
                      </a:r>
                      <a:endParaRPr b="1"/>
                    </a:p>
                  </a:txBody>
                  <a:tcPr marT="91425" marB="91425" marR="91425" marL="91425" anchor="ctr"/>
                </a:tc>
              </a:tr>
              <a:tr h="721275">
                <a:tc>
                  <a:txBody>
                    <a:bodyPr/>
                    <a:lstStyle/>
                    <a:p>
                      <a:pPr indent="0" lvl="0" marL="0" rtl="0" algn="ctr">
                        <a:spcBef>
                          <a:spcPts val="0"/>
                        </a:spcBef>
                        <a:spcAft>
                          <a:spcPts val="0"/>
                        </a:spcAft>
                        <a:buNone/>
                      </a:pPr>
                      <a:r>
                        <a:rPr b="1" lang="en"/>
                        <a:t>Random Forest on Latents</a:t>
                      </a:r>
                      <a:endParaRPr b="1"/>
                    </a:p>
                  </a:txBody>
                  <a:tcPr marT="91425" marB="91425" marR="91425" marL="91425" anchor="ctr"/>
                </a:tc>
                <a:tc>
                  <a:txBody>
                    <a:bodyPr/>
                    <a:lstStyle/>
                    <a:p>
                      <a:pPr indent="0" lvl="0" marL="0" rtl="0" algn="ctr">
                        <a:spcBef>
                          <a:spcPts val="0"/>
                        </a:spcBef>
                        <a:spcAft>
                          <a:spcPts val="0"/>
                        </a:spcAft>
                        <a:buNone/>
                      </a:pPr>
                      <a:r>
                        <a:rPr lang="en"/>
                        <a:t>9.2287</a:t>
                      </a:r>
                      <a:endParaRPr/>
                    </a:p>
                  </a:txBody>
                  <a:tcPr marT="91425" marB="91425" marR="91425" marL="91425" anchor="ctr"/>
                </a:tc>
                <a:tc>
                  <a:txBody>
                    <a:bodyPr/>
                    <a:lstStyle/>
                    <a:p>
                      <a:pPr indent="0" lvl="0" marL="0" rtl="0" algn="ctr">
                        <a:spcBef>
                          <a:spcPts val="0"/>
                        </a:spcBef>
                        <a:spcAft>
                          <a:spcPts val="0"/>
                        </a:spcAft>
                        <a:buNone/>
                      </a:pPr>
                      <a:r>
                        <a:rPr lang="en"/>
                        <a:t>22.8441</a:t>
                      </a:r>
                      <a:endParaRPr/>
                    </a:p>
                  </a:txBody>
                  <a:tcPr marT="91425" marB="91425" marR="91425" marL="91425" anchor="ctr"/>
                </a:tc>
              </a:tr>
              <a:tr h="721275">
                <a:tc>
                  <a:txBody>
                    <a:bodyPr/>
                    <a:lstStyle/>
                    <a:p>
                      <a:pPr indent="0" lvl="0" marL="0" rtl="0" algn="ctr">
                        <a:spcBef>
                          <a:spcPts val="0"/>
                        </a:spcBef>
                        <a:spcAft>
                          <a:spcPts val="0"/>
                        </a:spcAft>
                        <a:buNone/>
                      </a:pPr>
                      <a:r>
                        <a:rPr b="1" lang="en"/>
                        <a:t>XGBoost on Latents</a:t>
                      </a:r>
                      <a:endParaRPr b="1"/>
                    </a:p>
                  </a:txBody>
                  <a:tcPr marT="91425" marB="91425" marR="91425" marL="91425" anchor="ctr"/>
                </a:tc>
                <a:tc>
                  <a:txBody>
                    <a:bodyPr/>
                    <a:lstStyle/>
                    <a:p>
                      <a:pPr indent="0" lvl="0" marL="0" rtl="0" algn="ctr">
                        <a:spcBef>
                          <a:spcPts val="0"/>
                        </a:spcBef>
                        <a:spcAft>
                          <a:spcPts val="0"/>
                        </a:spcAft>
                        <a:buNone/>
                      </a:pPr>
                      <a:r>
                        <a:rPr lang="en"/>
                        <a:t>9.5331</a:t>
                      </a:r>
                      <a:endParaRPr/>
                    </a:p>
                  </a:txBody>
                  <a:tcPr marT="91425" marB="91425" marR="91425" marL="91425" anchor="ctr"/>
                </a:tc>
                <a:tc>
                  <a:txBody>
                    <a:bodyPr/>
                    <a:lstStyle/>
                    <a:p>
                      <a:pPr indent="0" lvl="0" marL="0" rtl="0" algn="ctr">
                        <a:spcBef>
                          <a:spcPts val="0"/>
                        </a:spcBef>
                        <a:spcAft>
                          <a:spcPts val="0"/>
                        </a:spcAft>
                        <a:buNone/>
                      </a:pPr>
                      <a:r>
                        <a:rPr lang="en"/>
                        <a:t>24.3296</a:t>
                      </a:r>
                      <a:endParaRPr/>
                    </a:p>
                  </a:txBody>
                  <a:tcPr marT="91425" marB="91425" marR="91425" marL="91425" anchor="ctr"/>
                </a:tc>
              </a:tr>
              <a:tr h="721275">
                <a:tc>
                  <a:txBody>
                    <a:bodyPr/>
                    <a:lstStyle/>
                    <a:p>
                      <a:pPr indent="0" lvl="0" marL="0" rtl="0" algn="ctr">
                        <a:spcBef>
                          <a:spcPts val="0"/>
                        </a:spcBef>
                        <a:spcAft>
                          <a:spcPts val="0"/>
                        </a:spcAft>
                        <a:buNone/>
                      </a:pPr>
                      <a:r>
                        <a:rPr b="1" lang="en"/>
                        <a:t>MNN on Latents</a:t>
                      </a:r>
                      <a:endParaRPr b="1"/>
                    </a:p>
                  </a:txBody>
                  <a:tcPr marT="91425" marB="91425" marR="91425" marL="91425" anchor="ctr"/>
                </a:tc>
                <a:tc>
                  <a:txBody>
                    <a:bodyPr/>
                    <a:lstStyle/>
                    <a:p>
                      <a:pPr indent="0" lvl="0" marL="0" rtl="0" algn="ctr">
                        <a:spcBef>
                          <a:spcPts val="0"/>
                        </a:spcBef>
                        <a:spcAft>
                          <a:spcPts val="0"/>
                        </a:spcAft>
                        <a:buNone/>
                      </a:pPr>
                      <a:r>
                        <a:rPr lang="en"/>
                        <a:t>8.8057</a:t>
                      </a:r>
                      <a:endParaRPr/>
                    </a:p>
                  </a:txBody>
                  <a:tcPr marT="91425" marB="91425" marR="91425" marL="91425" anchor="ctr"/>
                </a:tc>
                <a:tc>
                  <a:txBody>
                    <a:bodyPr/>
                    <a:lstStyle/>
                    <a:p>
                      <a:pPr indent="0" lvl="0" marL="0" rtl="0" algn="ctr">
                        <a:spcBef>
                          <a:spcPts val="0"/>
                        </a:spcBef>
                        <a:spcAft>
                          <a:spcPts val="0"/>
                        </a:spcAft>
                        <a:buNone/>
                      </a:pPr>
                      <a:r>
                        <a:rPr lang="en"/>
                        <a:t>22.5222</a:t>
                      </a:r>
                      <a:endParaRPr/>
                    </a:p>
                  </a:txBody>
                  <a:tcPr marT="91425" marB="91425" marR="91425" marL="91425" anchor="ctr"/>
                </a:tc>
              </a:tr>
              <a:tr h="721275">
                <a:tc>
                  <a:txBody>
                    <a:bodyPr/>
                    <a:lstStyle/>
                    <a:p>
                      <a:pPr indent="0" lvl="0" marL="0" rtl="0" algn="ctr">
                        <a:spcBef>
                          <a:spcPts val="0"/>
                        </a:spcBef>
                        <a:spcAft>
                          <a:spcPts val="0"/>
                        </a:spcAft>
                        <a:buNone/>
                      </a:pPr>
                      <a:r>
                        <a:rPr b="1" lang="en"/>
                        <a:t>Ensemble of MNN and XGBoost on Latents</a:t>
                      </a:r>
                      <a:endParaRPr b="1"/>
                    </a:p>
                  </a:txBody>
                  <a:tcPr marT="91425" marB="91425" marR="91425" marL="91425" anchor="ctr"/>
                </a:tc>
                <a:tc>
                  <a:txBody>
                    <a:bodyPr/>
                    <a:lstStyle/>
                    <a:p>
                      <a:pPr indent="0" lvl="0" marL="0" rtl="0" algn="ctr">
                        <a:spcBef>
                          <a:spcPts val="0"/>
                        </a:spcBef>
                        <a:spcAft>
                          <a:spcPts val="0"/>
                        </a:spcAft>
                        <a:buNone/>
                      </a:pPr>
                      <a:r>
                        <a:rPr lang="en"/>
                        <a:t>9.4629</a:t>
                      </a:r>
                      <a:endParaRPr/>
                    </a:p>
                  </a:txBody>
                  <a:tcPr marT="91425" marB="91425" marR="91425" marL="91425" anchor="ctr"/>
                </a:tc>
                <a:tc>
                  <a:txBody>
                    <a:bodyPr/>
                    <a:lstStyle/>
                    <a:p>
                      <a:pPr indent="0" lvl="0" marL="0" rtl="0" algn="ctr">
                        <a:spcBef>
                          <a:spcPts val="0"/>
                        </a:spcBef>
                        <a:spcAft>
                          <a:spcPts val="0"/>
                        </a:spcAft>
                        <a:buNone/>
                      </a:pPr>
                      <a:r>
                        <a:rPr lang="en"/>
                        <a:t>25.9908</a:t>
                      </a:r>
                      <a:endParaRPr/>
                    </a:p>
                  </a:txBody>
                  <a:tcPr marT="91425" marB="91425" marR="91425" marL="91425" anchor="ct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0"/>
          <p:cNvSpPr txBox="1"/>
          <p:nvPr>
            <p:ph type="title"/>
          </p:nvPr>
        </p:nvSpPr>
        <p:spPr>
          <a:xfrm>
            <a:off x="583900" y="6716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40">
                <a:latin typeface="Arial"/>
                <a:ea typeface="Arial"/>
                <a:cs typeface="Arial"/>
                <a:sym typeface="Arial"/>
              </a:rPr>
              <a:t>Conclusion</a:t>
            </a:r>
            <a:endParaRPr sz="2040">
              <a:latin typeface="Arial"/>
              <a:ea typeface="Arial"/>
              <a:cs typeface="Arial"/>
              <a:sym typeface="Arial"/>
            </a:endParaRPr>
          </a:p>
        </p:txBody>
      </p:sp>
      <p:sp>
        <p:nvSpPr>
          <p:cNvPr id="266" name="Google Shape;266;p30"/>
          <p:cNvSpPr txBox="1"/>
          <p:nvPr>
            <p:ph idx="1" type="body"/>
          </p:nvPr>
        </p:nvSpPr>
        <p:spPr>
          <a:xfrm>
            <a:off x="727650" y="1399125"/>
            <a:ext cx="7688700" cy="3396900"/>
          </a:xfrm>
          <a:prstGeom prst="rect">
            <a:avLst/>
          </a:prstGeom>
        </p:spPr>
        <p:txBody>
          <a:bodyPr anchorCtr="0" anchor="t" bIns="91425" lIns="91425" spcFirstLastPara="1" rIns="91425" wrap="square" tIns="91425">
            <a:normAutofit/>
          </a:bodyPr>
          <a:lstStyle/>
          <a:p>
            <a:pPr indent="-311150" lvl="0" marL="457200" rtl="0" algn="just">
              <a:spcBef>
                <a:spcPts val="0"/>
              </a:spcBef>
              <a:spcAft>
                <a:spcPts val="0"/>
              </a:spcAft>
              <a:buSzPts val="1300"/>
              <a:buChar char="●"/>
            </a:pPr>
            <a:r>
              <a:rPr b="1" lang="en" sz="1200">
                <a:solidFill>
                  <a:schemeClr val="dk2"/>
                </a:solidFill>
                <a:latin typeface="Arial"/>
                <a:ea typeface="Arial"/>
                <a:cs typeface="Arial"/>
                <a:sym typeface="Arial"/>
              </a:rPr>
              <a:t>Best Performance: </a:t>
            </a:r>
            <a:r>
              <a:rPr lang="en" sz="1200">
                <a:solidFill>
                  <a:schemeClr val="dk2"/>
                </a:solidFill>
                <a:latin typeface="Arial"/>
                <a:ea typeface="Arial"/>
                <a:cs typeface="Arial"/>
                <a:sym typeface="Arial"/>
              </a:rPr>
              <a:t>The Multi Neural Network (MNN) model achieved the lowest RMSE values among the individual models for both PT500 and PT4000, indicating better performance in capturing the underlying patterns of the data.</a:t>
            </a:r>
            <a:endParaRPr sz="1200">
              <a:solidFill>
                <a:schemeClr val="dk2"/>
              </a:solidFill>
              <a:latin typeface="Arial"/>
              <a:ea typeface="Arial"/>
              <a:cs typeface="Arial"/>
              <a:sym typeface="Arial"/>
            </a:endParaRPr>
          </a:p>
          <a:p>
            <a:pPr indent="-311150" lvl="0" marL="457200" rtl="0" algn="just">
              <a:spcBef>
                <a:spcPts val="0"/>
              </a:spcBef>
              <a:spcAft>
                <a:spcPts val="0"/>
              </a:spcAft>
              <a:buSzPts val="1300"/>
              <a:buChar char="●"/>
            </a:pPr>
            <a:r>
              <a:rPr b="1" lang="en" sz="1200">
                <a:solidFill>
                  <a:schemeClr val="dk2"/>
                </a:solidFill>
                <a:latin typeface="Arial"/>
                <a:ea typeface="Arial"/>
                <a:cs typeface="Arial"/>
                <a:sym typeface="Arial"/>
              </a:rPr>
              <a:t>Comparison of Models:</a:t>
            </a:r>
            <a:r>
              <a:rPr lang="en" sz="1200">
                <a:solidFill>
                  <a:schemeClr val="dk2"/>
                </a:solidFill>
                <a:latin typeface="Arial"/>
                <a:ea typeface="Arial"/>
                <a:cs typeface="Arial"/>
                <a:sym typeface="Arial"/>
              </a:rPr>
              <a:t> XGBoost performed slightly worse than the Random Forest for PT500 and PT4000, suggesting that the Random Forest might be better for this particular dataset when used on latent features.</a:t>
            </a:r>
            <a:endParaRPr sz="1200">
              <a:solidFill>
                <a:schemeClr val="dk2"/>
              </a:solidFill>
              <a:latin typeface="Arial"/>
              <a:ea typeface="Arial"/>
              <a:cs typeface="Arial"/>
              <a:sym typeface="Arial"/>
            </a:endParaRPr>
          </a:p>
          <a:p>
            <a:pPr indent="-311150" lvl="0" marL="457200" rtl="0" algn="just">
              <a:spcBef>
                <a:spcPts val="0"/>
              </a:spcBef>
              <a:spcAft>
                <a:spcPts val="0"/>
              </a:spcAft>
              <a:buSzPts val="1300"/>
              <a:buChar char="●"/>
            </a:pPr>
            <a:r>
              <a:rPr b="1" lang="en" sz="1200">
                <a:solidFill>
                  <a:schemeClr val="dk2"/>
                </a:solidFill>
                <a:latin typeface="Arial"/>
                <a:ea typeface="Arial"/>
                <a:cs typeface="Arial"/>
                <a:sym typeface="Arial"/>
              </a:rPr>
              <a:t>Ensemble Results: </a:t>
            </a:r>
            <a:r>
              <a:rPr lang="en" sz="1200">
                <a:solidFill>
                  <a:schemeClr val="dk2"/>
                </a:solidFill>
                <a:latin typeface="Arial"/>
                <a:ea typeface="Arial"/>
                <a:cs typeface="Arial"/>
                <a:sym typeface="Arial"/>
              </a:rPr>
              <a:t>The ensemble model combining MNN and XGBoost did not improve results; in fact, it recorded the highest RMSE for PT4000 among all tested approaches, which could indicate overfitting or poor synergy between the model predictions.</a:t>
            </a:r>
            <a:endParaRPr sz="1200">
              <a:solidFill>
                <a:schemeClr val="dk2"/>
              </a:solidFill>
              <a:latin typeface="Arial"/>
              <a:ea typeface="Arial"/>
              <a:cs typeface="Arial"/>
              <a:sym typeface="Arial"/>
            </a:endParaRPr>
          </a:p>
          <a:p>
            <a:pPr indent="-311150" lvl="0" marL="457200" rtl="0" algn="just">
              <a:spcBef>
                <a:spcPts val="0"/>
              </a:spcBef>
              <a:spcAft>
                <a:spcPts val="0"/>
              </a:spcAft>
              <a:buSzPts val="1300"/>
              <a:buChar char="●"/>
            </a:pPr>
            <a:r>
              <a:rPr b="1" lang="en" sz="1200">
                <a:solidFill>
                  <a:schemeClr val="dk2"/>
                </a:solidFill>
                <a:latin typeface="Arial"/>
                <a:ea typeface="Arial"/>
                <a:cs typeface="Arial"/>
                <a:sym typeface="Arial"/>
              </a:rPr>
              <a:t>Overall Analysis:</a:t>
            </a:r>
            <a:r>
              <a:rPr lang="en" sz="1200">
                <a:solidFill>
                  <a:schemeClr val="dk2"/>
                </a:solidFill>
                <a:latin typeface="Arial"/>
                <a:ea typeface="Arial"/>
                <a:cs typeface="Arial"/>
                <a:sym typeface="Arial"/>
              </a:rPr>
              <a:t> Among the models tested using AE latents, the standalone MNN model proved to be the most effective in terms of minimizing the RMSE, suggesting that it might be the best choice for similar types of data in future applications.</a:t>
            </a:r>
            <a:endParaRPr sz="1200">
              <a:solidFill>
                <a:schemeClr val="dk2"/>
              </a:solidFill>
              <a:latin typeface="Arial"/>
              <a:ea typeface="Arial"/>
              <a:cs typeface="Arial"/>
              <a:sym typeface="Arial"/>
            </a:endParaRPr>
          </a:p>
          <a:p>
            <a:pPr indent="-311150" lvl="0" marL="457200" rtl="0" algn="just">
              <a:spcBef>
                <a:spcPts val="0"/>
              </a:spcBef>
              <a:spcAft>
                <a:spcPts val="0"/>
              </a:spcAft>
              <a:buSzPts val="1300"/>
              <a:buChar char="●"/>
            </a:pPr>
            <a:r>
              <a:rPr b="1" lang="en" sz="1200">
                <a:solidFill>
                  <a:schemeClr val="dk2"/>
                </a:solidFill>
                <a:latin typeface="Arial"/>
                <a:ea typeface="Arial"/>
                <a:cs typeface="Arial"/>
                <a:sym typeface="Arial"/>
              </a:rPr>
              <a:t>Limited Dataset:</a:t>
            </a:r>
            <a:r>
              <a:rPr lang="en" sz="1200">
                <a:solidFill>
                  <a:schemeClr val="dk2"/>
                </a:solidFill>
                <a:latin typeface="Arial"/>
                <a:ea typeface="Arial"/>
                <a:cs typeface="Arial"/>
                <a:sym typeface="Arial"/>
              </a:rPr>
              <a:t> The limited amount of data (171 images) leads to more inconclusive results.</a:t>
            </a:r>
            <a:endParaRPr sz="1200">
              <a:solidFill>
                <a:schemeClr val="dk2"/>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1"/>
          <p:cNvSpPr txBox="1"/>
          <p:nvPr>
            <p:ph type="title"/>
          </p:nvPr>
        </p:nvSpPr>
        <p:spPr>
          <a:xfrm>
            <a:off x="583900" y="6716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40">
                <a:latin typeface="Arial"/>
                <a:ea typeface="Arial"/>
                <a:cs typeface="Arial"/>
                <a:sym typeface="Arial"/>
              </a:rPr>
              <a:t>References</a:t>
            </a:r>
            <a:endParaRPr sz="2040">
              <a:latin typeface="Arial"/>
              <a:ea typeface="Arial"/>
              <a:cs typeface="Arial"/>
              <a:sym typeface="Arial"/>
            </a:endParaRPr>
          </a:p>
        </p:txBody>
      </p:sp>
      <p:sp>
        <p:nvSpPr>
          <p:cNvPr id="272" name="Google Shape;272;p31"/>
          <p:cNvSpPr txBox="1"/>
          <p:nvPr/>
        </p:nvSpPr>
        <p:spPr>
          <a:xfrm>
            <a:off x="703600" y="1585100"/>
            <a:ext cx="7747500" cy="2927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u="sng">
                <a:solidFill>
                  <a:schemeClr val="hlink"/>
                </a:solidFill>
                <a:hlinkClick r:id="rId3"/>
              </a:rPr>
              <a:t>https://torchio.readthedocs.io/transforms/augmentation.html</a:t>
            </a:r>
            <a:r>
              <a:rPr lang="en"/>
              <a:t> - </a:t>
            </a:r>
            <a:endParaRPr/>
          </a:p>
          <a:p>
            <a:pPr indent="-317500" lvl="0" marL="457200" rtl="0" algn="l">
              <a:spcBef>
                <a:spcPts val="0"/>
              </a:spcBef>
              <a:spcAft>
                <a:spcPts val="0"/>
              </a:spcAft>
              <a:buSzPts val="1400"/>
              <a:buChar char="●"/>
            </a:pPr>
            <a:r>
              <a:rPr lang="en" u="sng">
                <a:solidFill>
                  <a:schemeClr val="hlink"/>
                </a:solidFill>
                <a:hlinkClick r:id="rId4"/>
              </a:rPr>
              <a:t>https://medium.com/@birla.deepak26/autoencoders-76bb49ae6a8f</a:t>
            </a:r>
            <a:r>
              <a:rPr lang="en"/>
              <a:t> </a:t>
            </a:r>
            <a:endParaRPr/>
          </a:p>
          <a:p>
            <a:pPr indent="-317500" lvl="0" marL="457200" rtl="0" algn="l">
              <a:spcBef>
                <a:spcPts val="0"/>
              </a:spcBef>
              <a:spcAft>
                <a:spcPts val="0"/>
              </a:spcAft>
              <a:buSzPts val="1400"/>
              <a:buChar char="●"/>
            </a:pPr>
            <a:r>
              <a:rPr lang="en" sz="1300" u="sng">
                <a:solidFill>
                  <a:schemeClr val="hlink"/>
                </a:solidFill>
                <a:latin typeface="Lato"/>
                <a:ea typeface="Lato"/>
                <a:cs typeface="Lato"/>
                <a:sym typeface="Lato"/>
                <a:hlinkClick r:id="rId5"/>
              </a:rPr>
              <a:t>https://towardsdatascience.com/difference-between-autoencoder-ae-and-variational-autoencoder-vae-ed7be1c038f2</a:t>
            </a:r>
            <a:r>
              <a:rPr lang="en" sz="1300">
                <a:solidFill>
                  <a:schemeClr val="accent1"/>
                </a:solidFill>
                <a:latin typeface="Lato"/>
                <a:ea typeface="Lato"/>
                <a:cs typeface="Lato"/>
                <a:sym typeface="Lato"/>
              </a:rPr>
              <a:t> </a:t>
            </a:r>
            <a:endParaRPr sz="1300">
              <a:solidFill>
                <a:schemeClr val="accen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idx="1" type="body"/>
          </p:nvPr>
        </p:nvSpPr>
        <p:spPr>
          <a:xfrm>
            <a:off x="574200" y="1415250"/>
            <a:ext cx="7423800" cy="2838600"/>
          </a:xfrm>
          <a:prstGeom prst="rect">
            <a:avLst/>
          </a:prstGeom>
        </p:spPr>
        <p:txBody>
          <a:bodyPr anchorCtr="0" anchor="t" bIns="91425" lIns="91425" spcFirstLastPara="1" rIns="91425" wrap="square" tIns="91425">
            <a:noAutofit/>
          </a:bodyPr>
          <a:lstStyle/>
          <a:p>
            <a:pPr indent="-304800" lvl="0" marL="457200" rtl="0" algn="just">
              <a:lnSpc>
                <a:spcPct val="150000"/>
              </a:lnSpc>
              <a:spcBef>
                <a:spcPts val="0"/>
              </a:spcBef>
              <a:spcAft>
                <a:spcPts val="0"/>
              </a:spcAft>
              <a:buClr>
                <a:schemeClr val="dk2"/>
              </a:buClr>
              <a:buSzPts val="1200"/>
              <a:buFont typeface="Arial"/>
              <a:buChar char="●"/>
            </a:pPr>
            <a:r>
              <a:rPr lang="en" sz="1200">
                <a:solidFill>
                  <a:schemeClr val="dk2"/>
                </a:solidFill>
                <a:latin typeface="Arial"/>
                <a:ea typeface="Arial"/>
                <a:cs typeface="Arial"/>
                <a:sym typeface="Arial"/>
              </a:rPr>
              <a:t>The project tackles age-related hearing loss; we used a combination of deep learning and standard machine learning models to predict hearing thresholds at two different frequencies.</a:t>
            </a:r>
            <a:endParaRPr sz="1200">
              <a:solidFill>
                <a:schemeClr val="dk2"/>
              </a:solidFill>
              <a:latin typeface="Arial"/>
              <a:ea typeface="Arial"/>
              <a:cs typeface="Arial"/>
              <a:sym typeface="Arial"/>
            </a:endParaRPr>
          </a:p>
          <a:p>
            <a:pPr indent="-304800" lvl="0" marL="457200" rtl="0" algn="just">
              <a:lnSpc>
                <a:spcPct val="150000"/>
              </a:lnSpc>
              <a:spcBef>
                <a:spcPts val="0"/>
              </a:spcBef>
              <a:spcAft>
                <a:spcPts val="0"/>
              </a:spcAft>
              <a:buClr>
                <a:schemeClr val="dk2"/>
              </a:buClr>
              <a:buSzPts val="1200"/>
              <a:buFont typeface="Arial"/>
              <a:buChar char="●"/>
            </a:pPr>
            <a:r>
              <a:rPr lang="en" sz="1200">
                <a:solidFill>
                  <a:schemeClr val="dk2"/>
                </a:solidFill>
                <a:latin typeface="Arial"/>
                <a:ea typeface="Arial"/>
                <a:cs typeface="Arial"/>
                <a:sym typeface="Arial"/>
              </a:rPr>
              <a:t>We used the given brain MRI images volumes to train our models. The models will unlock the </a:t>
            </a:r>
            <a:r>
              <a:rPr lang="en" sz="1200">
                <a:solidFill>
                  <a:schemeClr val="dk2"/>
                </a:solidFill>
                <a:latin typeface="Arial"/>
                <a:ea typeface="Arial"/>
                <a:cs typeface="Arial"/>
                <a:sym typeface="Arial"/>
              </a:rPr>
              <a:t>features of given images in high dimensional space and predict the hearing thresholds.</a:t>
            </a:r>
            <a:endParaRPr sz="1200">
              <a:solidFill>
                <a:schemeClr val="dk2"/>
              </a:solidFill>
              <a:latin typeface="Arial"/>
              <a:ea typeface="Arial"/>
              <a:cs typeface="Arial"/>
              <a:sym typeface="Arial"/>
            </a:endParaRPr>
          </a:p>
          <a:p>
            <a:pPr indent="-304800" lvl="0" marL="457200" rtl="0" algn="just">
              <a:lnSpc>
                <a:spcPct val="150000"/>
              </a:lnSpc>
              <a:spcBef>
                <a:spcPts val="0"/>
              </a:spcBef>
              <a:spcAft>
                <a:spcPts val="0"/>
              </a:spcAft>
              <a:buClr>
                <a:schemeClr val="dk2"/>
              </a:buClr>
              <a:buSzPts val="1200"/>
              <a:buFont typeface="Arial"/>
              <a:buChar char="●"/>
            </a:pPr>
            <a:r>
              <a:rPr lang="en" sz="1200">
                <a:solidFill>
                  <a:schemeClr val="dk2"/>
                </a:solidFill>
                <a:latin typeface="Arial"/>
                <a:ea typeface="Arial"/>
                <a:cs typeface="Arial"/>
                <a:sym typeface="Arial"/>
              </a:rPr>
              <a:t>We experimented with variational autoencoders (VAEs) and autoencoders (AEs) to reduce high dimensional 3D volume into rich latents to provide input to secondary regression models for threshold prediction.</a:t>
            </a:r>
            <a:endParaRPr sz="1200">
              <a:solidFill>
                <a:schemeClr val="dk2"/>
              </a:solidFill>
              <a:latin typeface="Arial"/>
              <a:ea typeface="Arial"/>
              <a:cs typeface="Arial"/>
              <a:sym typeface="Arial"/>
            </a:endParaRPr>
          </a:p>
          <a:p>
            <a:pPr indent="-304800" lvl="0" marL="457200" rtl="0" algn="just">
              <a:lnSpc>
                <a:spcPct val="150000"/>
              </a:lnSpc>
              <a:spcBef>
                <a:spcPts val="0"/>
              </a:spcBef>
              <a:spcAft>
                <a:spcPts val="0"/>
              </a:spcAft>
              <a:buClr>
                <a:schemeClr val="dk2"/>
              </a:buClr>
              <a:buSzPts val="1200"/>
              <a:buFont typeface="Arial"/>
              <a:buChar char="●"/>
            </a:pPr>
            <a:r>
              <a:rPr lang="en" sz="1200">
                <a:solidFill>
                  <a:schemeClr val="dk2"/>
                </a:solidFill>
                <a:latin typeface="Arial"/>
                <a:ea typeface="Arial"/>
                <a:cs typeface="Arial"/>
                <a:sym typeface="Arial"/>
              </a:rPr>
              <a:t>Our training methodology involves two phases: in the first phase, the autoencoder is trained for reconstructing the augmented input images, and the second phase uses the latent of the trained autoencoder to train the regression model.</a:t>
            </a:r>
            <a:endParaRPr sz="1200">
              <a:solidFill>
                <a:schemeClr val="dk2"/>
              </a:solidFill>
              <a:latin typeface="Arial"/>
              <a:ea typeface="Arial"/>
              <a:cs typeface="Arial"/>
              <a:sym typeface="Arial"/>
            </a:endParaRPr>
          </a:p>
        </p:txBody>
      </p:sp>
      <p:sp>
        <p:nvSpPr>
          <p:cNvPr id="93" name="Google Shape;93;p14"/>
          <p:cNvSpPr txBox="1"/>
          <p:nvPr>
            <p:ph type="title"/>
          </p:nvPr>
        </p:nvSpPr>
        <p:spPr>
          <a:xfrm>
            <a:off x="500075" y="7127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40">
                <a:latin typeface="Arial"/>
                <a:ea typeface="Arial"/>
                <a:cs typeface="Arial"/>
                <a:sym typeface="Arial"/>
              </a:rPr>
              <a:t>Introduction</a:t>
            </a:r>
            <a:endParaRPr sz="2040">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2"/>
          <p:cNvSpPr txBox="1"/>
          <p:nvPr>
            <p:ph idx="1" type="body"/>
          </p:nvPr>
        </p:nvSpPr>
        <p:spPr>
          <a:xfrm>
            <a:off x="729450" y="1261325"/>
            <a:ext cx="7688700" cy="30786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b="1" lang="en" sz="4800">
                <a:latin typeface="Arial"/>
                <a:ea typeface="Arial"/>
                <a:cs typeface="Arial"/>
                <a:sym typeface="Arial"/>
              </a:rPr>
              <a:t>THANK YOU</a:t>
            </a:r>
            <a:endParaRPr b="1" sz="4800">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694925" y="683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Arial"/>
                <a:ea typeface="Arial"/>
                <a:cs typeface="Arial"/>
                <a:sym typeface="Arial"/>
              </a:rPr>
              <a:t>Data</a:t>
            </a:r>
            <a:r>
              <a:rPr lang="en"/>
              <a:t> </a:t>
            </a:r>
            <a:endParaRPr/>
          </a:p>
        </p:txBody>
      </p:sp>
      <p:sp>
        <p:nvSpPr>
          <p:cNvPr id="99" name="Google Shape;99;p15"/>
          <p:cNvSpPr txBox="1"/>
          <p:nvPr>
            <p:ph idx="1" type="body"/>
          </p:nvPr>
        </p:nvSpPr>
        <p:spPr>
          <a:xfrm>
            <a:off x="694925" y="1707800"/>
            <a:ext cx="7688700" cy="2261100"/>
          </a:xfrm>
          <a:prstGeom prst="rect">
            <a:avLst/>
          </a:prstGeom>
        </p:spPr>
        <p:txBody>
          <a:bodyPr anchorCtr="0" anchor="t" bIns="91425" lIns="91425" spcFirstLastPara="1" rIns="91425" wrap="square" tIns="91425">
            <a:normAutofit/>
          </a:bodyPr>
          <a:lstStyle/>
          <a:p>
            <a:pPr indent="-304800" lvl="0" marL="457200" marR="0" rtl="0" algn="just">
              <a:lnSpc>
                <a:spcPct val="150000"/>
              </a:lnSpc>
              <a:spcBef>
                <a:spcPts val="0"/>
              </a:spcBef>
              <a:spcAft>
                <a:spcPts val="0"/>
              </a:spcAft>
              <a:buClr>
                <a:schemeClr val="dk2"/>
              </a:buClr>
              <a:buSzPts val="1200"/>
              <a:buFont typeface="Arial"/>
              <a:buChar char="●"/>
            </a:pPr>
            <a:r>
              <a:rPr lang="en" sz="1200">
                <a:solidFill>
                  <a:schemeClr val="dk2"/>
                </a:solidFill>
                <a:latin typeface="Arial"/>
                <a:ea typeface="Arial"/>
                <a:cs typeface="Arial"/>
                <a:sym typeface="Arial"/>
              </a:rPr>
              <a:t>The data set consists of 171 Grey Matter Magnetic Resonance Images (MRI), with 137 slices of human brain scans </a:t>
            </a:r>
            <a:endParaRPr sz="1200">
              <a:solidFill>
                <a:schemeClr val="dk2"/>
              </a:solidFill>
              <a:latin typeface="Arial"/>
              <a:ea typeface="Arial"/>
              <a:cs typeface="Arial"/>
              <a:sym typeface="Arial"/>
            </a:endParaRPr>
          </a:p>
          <a:p>
            <a:pPr indent="-311150" lvl="0" marL="457200" rtl="0" algn="l">
              <a:lnSpc>
                <a:spcPct val="150000"/>
              </a:lnSpc>
              <a:spcBef>
                <a:spcPts val="0"/>
              </a:spcBef>
              <a:spcAft>
                <a:spcPts val="0"/>
              </a:spcAft>
              <a:buSzPts val="1300"/>
              <a:buChar char="●"/>
            </a:pPr>
            <a:r>
              <a:rPr lang="en" sz="1200">
                <a:solidFill>
                  <a:schemeClr val="dk2"/>
                </a:solidFill>
                <a:latin typeface="Arial"/>
                <a:ea typeface="Arial"/>
                <a:cs typeface="Arial"/>
                <a:sym typeface="Arial"/>
              </a:rPr>
              <a:t>Every image has corresponding PT500 and PT4000 </a:t>
            </a:r>
            <a:r>
              <a:rPr lang="en" sz="1200">
                <a:solidFill>
                  <a:schemeClr val="dk2"/>
                </a:solidFill>
                <a:latin typeface="Arial"/>
                <a:ea typeface="Arial"/>
                <a:cs typeface="Arial"/>
                <a:sym typeface="Arial"/>
              </a:rPr>
              <a:t>threshold</a:t>
            </a:r>
            <a:r>
              <a:rPr lang="en" sz="1200">
                <a:solidFill>
                  <a:schemeClr val="dk2"/>
                </a:solidFill>
                <a:latin typeface="Arial"/>
                <a:ea typeface="Arial"/>
                <a:cs typeface="Arial"/>
                <a:sym typeface="Arial"/>
              </a:rPr>
              <a:t> values</a:t>
            </a:r>
            <a:endParaRPr sz="1200">
              <a:solidFill>
                <a:schemeClr val="dk2"/>
              </a:solidFill>
              <a:latin typeface="Arial"/>
              <a:ea typeface="Arial"/>
              <a:cs typeface="Arial"/>
              <a:sym typeface="Arial"/>
            </a:endParaRPr>
          </a:p>
          <a:p>
            <a:pPr indent="-311150" lvl="0" marL="457200" rtl="0" algn="l">
              <a:lnSpc>
                <a:spcPct val="150000"/>
              </a:lnSpc>
              <a:spcBef>
                <a:spcPts val="0"/>
              </a:spcBef>
              <a:spcAft>
                <a:spcPts val="0"/>
              </a:spcAft>
              <a:buSzPts val="1300"/>
              <a:buChar char="●"/>
            </a:pPr>
            <a:r>
              <a:rPr lang="en" sz="1200">
                <a:solidFill>
                  <a:schemeClr val="dk2"/>
                </a:solidFill>
                <a:latin typeface="Arial"/>
                <a:ea typeface="Arial"/>
                <a:cs typeface="Arial"/>
                <a:sym typeface="Arial"/>
              </a:rPr>
              <a:t>PT500 is the threshold (in db) for a </a:t>
            </a:r>
            <a:r>
              <a:rPr lang="en" sz="1200">
                <a:solidFill>
                  <a:schemeClr val="dk2"/>
                </a:solidFill>
                <a:latin typeface="Arial"/>
                <a:ea typeface="Arial"/>
                <a:cs typeface="Arial"/>
                <a:sym typeface="Arial"/>
              </a:rPr>
              <a:t>specific</a:t>
            </a:r>
            <a:r>
              <a:rPr lang="en" sz="1200">
                <a:solidFill>
                  <a:schemeClr val="dk2"/>
                </a:solidFill>
                <a:latin typeface="Arial"/>
                <a:ea typeface="Arial"/>
                <a:cs typeface="Arial"/>
                <a:sym typeface="Arial"/>
              </a:rPr>
              <a:t> person from which point the person is able to hear 500 Hz sounds</a:t>
            </a:r>
            <a:endParaRPr sz="1200">
              <a:solidFill>
                <a:schemeClr val="dk2"/>
              </a:solidFill>
              <a:latin typeface="Arial"/>
              <a:ea typeface="Arial"/>
              <a:cs typeface="Arial"/>
              <a:sym typeface="Arial"/>
            </a:endParaRPr>
          </a:p>
          <a:p>
            <a:pPr indent="-311150" lvl="0" marL="457200" rtl="0" algn="l">
              <a:lnSpc>
                <a:spcPct val="150000"/>
              </a:lnSpc>
              <a:spcBef>
                <a:spcPts val="0"/>
              </a:spcBef>
              <a:spcAft>
                <a:spcPts val="0"/>
              </a:spcAft>
              <a:buSzPts val="1300"/>
              <a:buChar char="●"/>
            </a:pPr>
            <a:r>
              <a:rPr lang="en" sz="1200">
                <a:solidFill>
                  <a:schemeClr val="dk2"/>
                </a:solidFill>
                <a:latin typeface="Arial"/>
                <a:ea typeface="Arial"/>
                <a:cs typeface="Arial"/>
                <a:sym typeface="Arial"/>
              </a:rPr>
              <a:t>PT4000 is the threshold (in db) for a specific person from which point the person is able to hear </a:t>
            </a:r>
            <a:r>
              <a:rPr lang="en" sz="1200">
                <a:solidFill>
                  <a:schemeClr val="dk2"/>
                </a:solidFill>
                <a:latin typeface="Arial"/>
                <a:ea typeface="Arial"/>
                <a:cs typeface="Arial"/>
                <a:sym typeface="Arial"/>
              </a:rPr>
              <a:t>4000 Hz</a:t>
            </a:r>
            <a:r>
              <a:rPr lang="en" sz="1200">
                <a:solidFill>
                  <a:schemeClr val="dk2"/>
                </a:solidFill>
                <a:latin typeface="Arial"/>
                <a:ea typeface="Arial"/>
                <a:cs typeface="Arial"/>
                <a:sym typeface="Arial"/>
              </a:rPr>
              <a:t> sounds</a:t>
            </a:r>
            <a:endParaRPr sz="1200">
              <a:solidFill>
                <a:schemeClr val="dk2"/>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729450" y="668600"/>
            <a:ext cx="7688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040">
                <a:latin typeface="Arial"/>
                <a:ea typeface="Arial"/>
                <a:cs typeface="Arial"/>
                <a:sym typeface="Arial"/>
              </a:rPr>
              <a:t>Methodology</a:t>
            </a:r>
            <a:endParaRPr sz="2040">
              <a:latin typeface="Arial"/>
              <a:ea typeface="Arial"/>
              <a:cs typeface="Arial"/>
              <a:sym typeface="Arial"/>
            </a:endParaRPr>
          </a:p>
        </p:txBody>
      </p:sp>
      <p:sp>
        <p:nvSpPr>
          <p:cNvPr id="105" name="Google Shape;105;p16"/>
          <p:cNvSpPr/>
          <p:nvPr/>
        </p:nvSpPr>
        <p:spPr>
          <a:xfrm>
            <a:off x="3438850" y="2294125"/>
            <a:ext cx="2127900" cy="887700"/>
          </a:xfrm>
          <a:prstGeom prst="roundRect">
            <a:avLst>
              <a:gd fmla="val 16667" name="adj"/>
            </a:avLst>
          </a:prstGeom>
          <a:solidFill>
            <a:srgbClr val="EAD1DC"/>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3D Auto Encoder</a:t>
            </a:r>
            <a:endParaRPr>
              <a:latin typeface="Lato"/>
              <a:ea typeface="Lato"/>
              <a:cs typeface="Lato"/>
              <a:sym typeface="Lato"/>
            </a:endParaRPr>
          </a:p>
        </p:txBody>
      </p:sp>
      <p:pic>
        <p:nvPicPr>
          <p:cNvPr id="106" name="Google Shape;106;p16"/>
          <p:cNvPicPr preferRelativeResize="0"/>
          <p:nvPr/>
        </p:nvPicPr>
        <p:blipFill>
          <a:blip r:embed="rId3">
            <a:alphaModFix amt="28000"/>
          </a:blip>
          <a:stretch>
            <a:fillRect/>
          </a:stretch>
        </p:blipFill>
        <p:spPr>
          <a:xfrm>
            <a:off x="1110225" y="2020875"/>
            <a:ext cx="1384150" cy="1384150"/>
          </a:xfrm>
          <a:prstGeom prst="rect">
            <a:avLst/>
          </a:prstGeom>
          <a:noFill/>
          <a:ln>
            <a:noFill/>
          </a:ln>
        </p:spPr>
      </p:pic>
      <p:pic>
        <p:nvPicPr>
          <p:cNvPr id="107" name="Google Shape;107;p16"/>
          <p:cNvPicPr preferRelativeResize="0"/>
          <p:nvPr/>
        </p:nvPicPr>
        <p:blipFill>
          <a:blip r:embed="rId4">
            <a:alphaModFix/>
          </a:blip>
          <a:stretch>
            <a:fillRect/>
          </a:stretch>
        </p:blipFill>
        <p:spPr>
          <a:xfrm>
            <a:off x="6511225" y="2045900"/>
            <a:ext cx="1384150" cy="1384150"/>
          </a:xfrm>
          <a:prstGeom prst="rect">
            <a:avLst/>
          </a:prstGeom>
          <a:noFill/>
          <a:ln>
            <a:noFill/>
          </a:ln>
        </p:spPr>
      </p:pic>
      <p:sp>
        <p:nvSpPr>
          <p:cNvPr id="108" name="Google Shape;108;p16"/>
          <p:cNvSpPr/>
          <p:nvPr/>
        </p:nvSpPr>
        <p:spPr>
          <a:xfrm>
            <a:off x="2640800" y="2685925"/>
            <a:ext cx="640200" cy="114300"/>
          </a:xfrm>
          <a:prstGeom prst="rightArrow">
            <a:avLst>
              <a:gd fmla="val 50000" name="adj1"/>
              <a:gd fmla="val 50000" name="adj2"/>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9" name="Google Shape;109;p16"/>
          <p:cNvSpPr/>
          <p:nvPr/>
        </p:nvSpPr>
        <p:spPr>
          <a:xfrm>
            <a:off x="5718888" y="2680825"/>
            <a:ext cx="640200" cy="114300"/>
          </a:xfrm>
          <a:prstGeom prst="rightArrow">
            <a:avLst>
              <a:gd fmla="val 50000" name="adj1"/>
              <a:gd fmla="val 50000" name="adj2"/>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0" name="Google Shape;110;p16"/>
          <p:cNvSpPr txBox="1"/>
          <p:nvPr/>
        </p:nvSpPr>
        <p:spPr>
          <a:xfrm>
            <a:off x="756725" y="3495800"/>
            <a:ext cx="21279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accent1"/>
                </a:solidFill>
                <a:latin typeface="Lato"/>
                <a:ea typeface="Lato"/>
                <a:cs typeface="Lato"/>
                <a:sym typeface="Lato"/>
              </a:rPr>
              <a:t>Augmented Image (80%) </a:t>
            </a:r>
            <a:endParaRPr sz="1300">
              <a:solidFill>
                <a:schemeClr val="accent1"/>
              </a:solidFill>
              <a:latin typeface="Lato"/>
              <a:ea typeface="Lato"/>
              <a:cs typeface="Lato"/>
              <a:sym typeface="Lato"/>
            </a:endParaRPr>
          </a:p>
          <a:p>
            <a:pPr indent="0" lvl="0" marL="0" rtl="0" algn="ctr">
              <a:spcBef>
                <a:spcPts val="0"/>
              </a:spcBef>
              <a:spcAft>
                <a:spcPts val="0"/>
              </a:spcAft>
              <a:buNone/>
            </a:pPr>
            <a:r>
              <a:rPr lang="en" sz="1300">
                <a:solidFill>
                  <a:schemeClr val="accent1"/>
                </a:solidFill>
                <a:latin typeface="Lato"/>
                <a:ea typeface="Lato"/>
                <a:cs typeface="Lato"/>
                <a:sym typeface="Lato"/>
              </a:rPr>
              <a:t>Original (20%) </a:t>
            </a:r>
            <a:endParaRPr sz="1300">
              <a:solidFill>
                <a:schemeClr val="accent1"/>
              </a:solidFill>
              <a:latin typeface="Lato"/>
              <a:ea typeface="Lato"/>
              <a:cs typeface="Lato"/>
              <a:sym typeface="Lato"/>
            </a:endParaRPr>
          </a:p>
        </p:txBody>
      </p:sp>
      <p:sp>
        <p:nvSpPr>
          <p:cNvPr id="111" name="Google Shape;111;p16"/>
          <p:cNvSpPr txBox="1"/>
          <p:nvPr/>
        </p:nvSpPr>
        <p:spPr>
          <a:xfrm>
            <a:off x="6224100" y="3518250"/>
            <a:ext cx="19584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accent1"/>
                </a:solidFill>
                <a:latin typeface="Lato"/>
                <a:ea typeface="Lato"/>
                <a:cs typeface="Lato"/>
                <a:sym typeface="Lato"/>
              </a:rPr>
              <a:t>Recovered Original Image</a:t>
            </a:r>
            <a:endParaRPr sz="1300">
              <a:solidFill>
                <a:schemeClr val="accent1"/>
              </a:solidFill>
              <a:latin typeface="Lato"/>
              <a:ea typeface="Lato"/>
              <a:cs typeface="Lato"/>
              <a:sym typeface="Lato"/>
            </a:endParaRPr>
          </a:p>
        </p:txBody>
      </p:sp>
      <p:sp>
        <p:nvSpPr>
          <p:cNvPr id="112" name="Google Shape;112;p16"/>
          <p:cNvSpPr txBox="1"/>
          <p:nvPr/>
        </p:nvSpPr>
        <p:spPr>
          <a:xfrm>
            <a:off x="847275" y="1364725"/>
            <a:ext cx="1384200" cy="3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1"/>
                </a:solidFill>
              </a:rPr>
              <a:t>Phase - 1</a:t>
            </a:r>
            <a:endParaRPr sz="1800">
              <a:solidFill>
                <a:schemeClr val="accen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7"/>
          <p:cNvSpPr/>
          <p:nvPr/>
        </p:nvSpPr>
        <p:spPr>
          <a:xfrm>
            <a:off x="3059300" y="2204100"/>
            <a:ext cx="2127900" cy="887700"/>
          </a:xfrm>
          <a:prstGeom prst="roundRect">
            <a:avLst>
              <a:gd fmla="val 16667" name="adj"/>
            </a:avLst>
          </a:prstGeom>
          <a:solidFill>
            <a:srgbClr val="E6B8AF"/>
          </a:solidFill>
          <a:ln cap="flat" cmpd="sng" w="19050">
            <a:solidFill>
              <a:srgbClr val="85200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Trained </a:t>
            </a:r>
            <a:r>
              <a:rPr lang="en">
                <a:latin typeface="Lato"/>
                <a:ea typeface="Lato"/>
                <a:cs typeface="Lato"/>
                <a:sym typeface="Lato"/>
              </a:rPr>
              <a:t>3D Auto Encoder</a:t>
            </a:r>
            <a:endParaRPr>
              <a:latin typeface="Lato"/>
              <a:ea typeface="Lato"/>
              <a:cs typeface="Lato"/>
              <a:sym typeface="Lato"/>
            </a:endParaRPr>
          </a:p>
        </p:txBody>
      </p:sp>
      <p:sp>
        <p:nvSpPr>
          <p:cNvPr id="118" name="Google Shape;118;p17"/>
          <p:cNvSpPr txBox="1"/>
          <p:nvPr/>
        </p:nvSpPr>
        <p:spPr>
          <a:xfrm>
            <a:off x="771075" y="1288525"/>
            <a:ext cx="999900" cy="3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Phase - 2</a:t>
            </a:r>
            <a:endParaRPr sz="1300">
              <a:solidFill>
                <a:schemeClr val="accent1"/>
              </a:solidFill>
              <a:latin typeface="Lato"/>
              <a:ea typeface="Lato"/>
              <a:cs typeface="Lato"/>
              <a:sym typeface="Lato"/>
            </a:endParaRPr>
          </a:p>
        </p:txBody>
      </p:sp>
      <p:pic>
        <p:nvPicPr>
          <p:cNvPr id="119" name="Google Shape;119;p17"/>
          <p:cNvPicPr preferRelativeResize="0"/>
          <p:nvPr/>
        </p:nvPicPr>
        <p:blipFill>
          <a:blip r:embed="rId3">
            <a:alphaModFix/>
          </a:blip>
          <a:stretch>
            <a:fillRect/>
          </a:stretch>
        </p:blipFill>
        <p:spPr>
          <a:xfrm>
            <a:off x="847275" y="1831675"/>
            <a:ext cx="1384150" cy="1384150"/>
          </a:xfrm>
          <a:prstGeom prst="rect">
            <a:avLst/>
          </a:prstGeom>
          <a:noFill/>
          <a:ln>
            <a:noFill/>
          </a:ln>
        </p:spPr>
      </p:pic>
      <p:sp>
        <p:nvSpPr>
          <p:cNvPr id="120" name="Google Shape;120;p17"/>
          <p:cNvSpPr txBox="1"/>
          <p:nvPr/>
        </p:nvSpPr>
        <p:spPr>
          <a:xfrm>
            <a:off x="847250" y="3356925"/>
            <a:ext cx="13842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accent1"/>
                </a:solidFill>
                <a:latin typeface="Lato"/>
                <a:ea typeface="Lato"/>
                <a:cs typeface="Lato"/>
                <a:sym typeface="Lato"/>
              </a:rPr>
              <a:t>Original Image</a:t>
            </a:r>
            <a:endParaRPr sz="1300">
              <a:solidFill>
                <a:schemeClr val="accent1"/>
              </a:solidFill>
              <a:latin typeface="Lato"/>
              <a:ea typeface="Lato"/>
              <a:cs typeface="Lato"/>
              <a:sym typeface="Lato"/>
            </a:endParaRPr>
          </a:p>
        </p:txBody>
      </p:sp>
      <p:sp>
        <p:nvSpPr>
          <p:cNvPr id="121" name="Google Shape;121;p17"/>
          <p:cNvSpPr/>
          <p:nvPr/>
        </p:nvSpPr>
        <p:spPr>
          <a:xfrm>
            <a:off x="3222500" y="3698325"/>
            <a:ext cx="1649100" cy="340200"/>
          </a:xfrm>
          <a:prstGeom prst="rect">
            <a:avLst/>
          </a:prstGeom>
          <a:solidFill>
            <a:srgbClr val="B6D7A8"/>
          </a:solidFill>
          <a:ln cap="flat" cmpd="sng" w="19050">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Latents</a:t>
            </a:r>
            <a:endParaRPr>
              <a:latin typeface="Lato"/>
              <a:ea typeface="Lato"/>
              <a:cs typeface="Lato"/>
              <a:sym typeface="Lato"/>
            </a:endParaRPr>
          </a:p>
        </p:txBody>
      </p:sp>
      <p:sp>
        <p:nvSpPr>
          <p:cNvPr id="122" name="Google Shape;122;p17"/>
          <p:cNvSpPr/>
          <p:nvPr/>
        </p:nvSpPr>
        <p:spPr>
          <a:xfrm>
            <a:off x="3988900" y="3141675"/>
            <a:ext cx="123600" cy="484500"/>
          </a:xfrm>
          <a:prstGeom prst="downArrow">
            <a:avLst>
              <a:gd fmla="val 50000" name="adj1"/>
              <a:gd fmla="val 50000" name="adj2"/>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3" name="Google Shape;123;p17"/>
          <p:cNvSpPr/>
          <p:nvPr/>
        </p:nvSpPr>
        <p:spPr>
          <a:xfrm>
            <a:off x="5909350" y="3292025"/>
            <a:ext cx="1649100" cy="988200"/>
          </a:xfrm>
          <a:prstGeom prst="rect">
            <a:avLst/>
          </a:prstGeom>
          <a:solidFill>
            <a:srgbClr val="C9DAF8"/>
          </a:solidFill>
          <a:ln cap="flat" cmpd="sng" w="19050">
            <a:solidFill>
              <a:srgbClr val="0B539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Secondary</a:t>
            </a:r>
            <a:r>
              <a:rPr lang="en">
                <a:latin typeface="Lato"/>
                <a:ea typeface="Lato"/>
                <a:cs typeface="Lato"/>
                <a:sym typeface="Lato"/>
              </a:rPr>
              <a:t> Regression Model</a:t>
            </a:r>
            <a:endParaRPr>
              <a:latin typeface="Lato"/>
              <a:ea typeface="Lato"/>
              <a:cs typeface="Lato"/>
              <a:sym typeface="Lato"/>
            </a:endParaRPr>
          </a:p>
        </p:txBody>
      </p:sp>
      <p:sp>
        <p:nvSpPr>
          <p:cNvPr id="124" name="Google Shape;124;p17"/>
          <p:cNvSpPr/>
          <p:nvPr/>
        </p:nvSpPr>
        <p:spPr>
          <a:xfrm>
            <a:off x="5021475" y="3725175"/>
            <a:ext cx="814200" cy="134100"/>
          </a:xfrm>
          <a:prstGeom prst="rightArrow">
            <a:avLst>
              <a:gd fmla="val 50000" name="adj1"/>
              <a:gd fmla="val 50000" name="adj2"/>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5" name="Google Shape;125;p17"/>
          <p:cNvSpPr/>
          <p:nvPr/>
        </p:nvSpPr>
        <p:spPr>
          <a:xfrm>
            <a:off x="2255900" y="2571750"/>
            <a:ext cx="673500" cy="134100"/>
          </a:xfrm>
          <a:prstGeom prst="rightArrow">
            <a:avLst>
              <a:gd fmla="val 50000" name="adj1"/>
              <a:gd fmla="val 50000" name="adj2"/>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6" name="Google Shape;126;p17"/>
          <p:cNvSpPr/>
          <p:nvPr/>
        </p:nvSpPr>
        <p:spPr>
          <a:xfrm>
            <a:off x="8025825" y="3599775"/>
            <a:ext cx="999900" cy="38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Prediction</a:t>
            </a:r>
            <a:endParaRPr>
              <a:latin typeface="Lato"/>
              <a:ea typeface="Lato"/>
              <a:cs typeface="Lato"/>
              <a:sym typeface="Lato"/>
            </a:endParaRPr>
          </a:p>
        </p:txBody>
      </p:sp>
      <p:cxnSp>
        <p:nvCxnSpPr>
          <p:cNvPr id="127" name="Google Shape;127;p17"/>
          <p:cNvCxnSpPr>
            <a:stCxn id="123" idx="3"/>
            <a:endCxn id="123" idx="3"/>
          </p:cNvCxnSpPr>
          <p:nvPr/>
        </p:nvCxnSpPr>
        <p:spPr>
          <a:xfrm>
            <a:off x="7558450" y="3786125"/>
            <a:ext cx="0" cy="0"/>
          </a:xfrm>
          <a:prstGeom prst="straightConnector1">
            <a:avLst/>
          </a:prstGeom>
          <a:noFill/>
          <a:ln cap="flat" cmpd="sng" w="9525">
            <a:solidFill>
              <a:schemeClr val="dk2"/>
            </a:solidFill>
            <a:prstDash val="solid"/>
            <a:round/>
            <a:headEnd len="med" w="med" type="none"/>
            <a:tailEnd len="med" w="med" type="none"/>
          </a:ln>
        </p:spPr>
      </p:cxnSp>
      <p:cxnSp>
        <p:nvCxnSpPr>
          <p:cNvPr id="128" name="Google Shape;128;p17"/>
          <p:cNvCxnSpPr>
            <a:stCxn id="123" idx="3"/>
            <a:endCxn id="126" idx="1"/>
          </p:cNvCxnSpPr>
          <p:nvPr/>
        </p:nvCxnSpPr>
        <p:spPr>
          <a:xfrm>
            <a:off x="7558450" y="3786125"/>
            <a:ext cx="467400" cy="6000"/>
          </a:xfrm>
          <a:prstGeom prst="straightConnector1">
            <a:avLst/>
          </a:prstGeom>
          <a:noFill/>
          <a:ln cap="flat" cmpd="sng" w="9525">
            <a:solidFill>
              <a:schemeClr val="dk2"/>
            </a:solidFill>
            <a:prstDash val="solid"/>
            <a:round/>
            <a:headEnd len="med" w="med" type="none"/>
            <a:tailEnd len="med" w="med" type="triangle"/>
          </a:ln>
        </p:spPr>
      </p:cxnSp>
      <p:grpSp>
        <p:nvGrpSpPr>
          <p:cNvPr id="129" name="Google Shape;129;p17"/>
          <p:cNvGrpSpPr/>
          <p:nvPr/>
        </p:nvGrpSpPr>
        <p:grpSpPr>
          <a:xfrm>
            <a:off x="4123250" y="587600"/>
            <a:ext cx="4062950" cy="2228575"/>
            <a:chOff x="4123250" y="587600"/>
            <a:chExt cx="4062950" cy="2228575"/>
          </a:xfrm>
        </p:grpSpPr>
        <p:sp>
          <p:nvSpPr>
            <p:cNvPr id="130" name="Google Shape;130;p17"/>
            <p:cNvSpPr/>
            <p:nvPr/>
          </p:nvSpPr>
          <p:spPr>
            <a:xfrm>
              <a:off x="5733100" y="843475"/>
              <a:ext cx="176400" cy="988200"/>
            </a:xfrm>
            <a:prstGeom prst="rect">
              <a:avLst/>
            </a:prstGeom>
            <a:solidFill>
              <a:srgbClr val="E6B8AF"/>
            </a:solidFill>
            <a:ln cap="flat" cmpd="sng" w="19050">
              <a:solidFill>
                <a:srgbClr val="85200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Lato"/>
                <a:ea typeface="Lato"/>
                <a:cs typeface="Lato"/>
                <a:sym typeface="Lato"/>
              </a:endParaRPr>
            </a:p>
          </p:txBody>
        </p:sp>
        <p:sp>
          <p:nvSpPr>
            <p:cNvPr id="131" name="Google Shape;131;p17"/>
            <p:cNvSpPr/>
            <p:nvPr/>
          </p:nvSpPr>
          <p:spPr>
            <a:xfrm>
              <a:off x="7552250" y="857600"/>
              <a:ext cx="176400" cy="988200"/>
            </a:xfrm>
            <a:prstGeom prst="rect">
              <a:avLst/>
            </a:prstGeom>
            <a:solidFill>
              <a:srgbClr val="E6B8AF"/>
            </a:solidFill>
            <a:ln cap="flat" cmpd="sng" w="19050">
              <a:solidFill>
                <a:srgbClr val="85200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Lato"/>
                <a:ea typeface="Lato"/>
                <a:cs typeface="Lato"/>
                <a:sym typeface="Lato"/>
              </a:endParaRPr>
            </a:p>
          </p:txBody>
        </p:sp>
        <p:sp>
          <p:nvSpPr>
            <p:cNvPr id="132" name="Google Shape;132;p17"/>
            <p:cNvSpPr/>
            <p:nvPr/>
          </p:nvSpPr>
          <p:spPr>
            <a:xfrm>
              <a:off x="6033075" y="964525"/>
              <a:ext cx="176400" cy="750600"/>
            </a:xfrm>
            <a:prstGeom prst="rect">
              <a:avLst/>
            </a:prstGeom>
            <a:solidFill>
              <a:srgbClr val="E6B8AF"/>
            </a:solidFill>
            <a:ln cap="flat" cmpd="sng" w="19050">
              <a:solidFill>
                <a:srgbClr val="85200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Lato"/>
                <a:ea typeface="Lato"/>
                <a:cs typeface="Lato"/>
                <a:sym typeface="Lato"/>
              </a:endParaRPr>
            </a:p>
          </p:txBody>
        </p:sp>
        <p:sp>
          <p:nvSpPr>
            <p:cNvPr id="133" name="Google Shape;133;p17"/>
            <p:cNvSpPr/>
            <p:nvPr/>
          </p:nvSpPr>
          <p:spPr>
            <a:xfrm>
              <a:off x="7252275" y="976400"/>
              <a:ext cx="176400" cy="750600"/>
            </a:xfrm>
            <a:prstGeom prst="rect">
              <a:avLst/>
            </a:prstGeom>
            <a:solidFill>
              <a:srgbClr val="E6B8AF"/>
            </a:solidFill>
            <a:ln cap="flat" cmpd="sng" w="19050">
              <a:solidFill>
                <a:srgbClr val="85200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Lato"/>
                <a:ea typeface="Lato"/>
                <a:cs typeface="Lato"/>
                <a:sym typeface="Lato"/>
              </a:endParaRPr>
            </a:p>
          </p:txBody>
        </p:sp>
        <p:sp>
          <p:nvSpPr>
            <p:cNvPr id="134" name="Google Shape;134;p17"/>
            <p:cNvSpPr/>
            <p:nvPr/>
          </p:nvSpPr>
          <p:spPr>
            <a:xfrm>
              <a:off x="6333050" y="1144225"/>
              <a:ext cx="176400" cy="484500"/>
            </a:xfrm>
            <a:prstGeom prst="rect">
              <a:avLst/>
            </a:prstGeom>
            <a:solidFill>
              <a:srgbClr val="E6B8AF"/>
            </a:solidFill>
            <a:ln cap="flat" cmpd="sng" w="19050">
              <a:solidFill>
                <a:srgbClr val="85200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Lato"/>
                <a:ea typeface="Lato"/>
                <a:cs typeface="Lato"/>
                <a:sym typeface="Lato"/>
              </a:endParaRPr>
            </a:p>
          </p:txBody>
        </p:sp>
        <p:sp>
          <p:nvSpPr>
            <p:cNvPr id="135" name="Google Shape;135;p17"/>
            <p:cNvSpPr/>
            <p:nvPr/>
          </p:nvSpPr>
          <p:spPr>
            <a:xfrm>
              <a:off x="6683525" y="1239775"/>
              <a:ext cx="123600" cy="312900"/>
            </a:xfrm>
            <a:prstGeom prst="rect">
              <a:avLst/>
            </a:prstGeom>
            <a:solidFill>
              <a:srgbClr val="B6D7A8"/>
            </a:solidFill>
            <a:ln cap="flat" cmpd="sng" w="19050">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Lato"/>
                <a:ea typeface="Lato"/>
                <a:cs typeface="Lato"/>
                <a:sym typeface="Lato"/>
              </a:endParaRPr>
            </a:p>
          </p:txBody>
        </p:sp>
        <p:sp>
          <p:nvSpPr>
            <p:cNvPr id="136" name="Google Shape;136;p17"/>
            <p:cNvSpPr/>
            <p:nvPr/>
          </p:nvSpPr>
          <p:spPr>
            <a:xfrm>
              <a:off x="6952300" y="1109450"/>
              <a:ext cx="176400" cy="484500"/>
            </a:xfrm>
            <a:prstGeom prst="rect">
              <a:avLst/>
            </a:prstGeom>
            <a:solidFill>
              <a:srgbClr val="E6B8AF"/>
            </a:solidFill>
            <a:ln cap="flat" cmpd="sng" w="19050">
              <a:solidFill>
                <a:srgbClr val="85200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Lato"/>
                <a:ea typeface="Lato"/>
                <a:cs typeface="Lato"/>
                <a:sym typeface="Lato"/>
              </a:endParaRPr>
            </a:p>
          </p:txBody>
        </p:sp>
        <p:sp>
          <p:nvSpPr>
            <p:cNvPr id="137" name="Google Shape;137;p17"/>
            <p:cNvSpPr/>
            <p:nvPr/>
          </p:nvSpPr>
          <p:spPr>
            <a:xfrm>
              <a:off x="5543500" y="587600"/>
              <a:ext cx="2406300" cy="1432800"/>
            </a:xfrm>
            <a:prstGeom prst="roundRect">
              <a:avLst>
                <a:gd fmla="val 16667" name="adj"/>
              </a:avLst>
            </a:prstGeom>
            <a:noFill/>
            <a:ln cap="flat" cmpd="sng" w="9525">
              <a:solidFill>
                <a:schemeClr val="dk2"/>
              </a:solidFill>
              <a:prstDash val="dash"/>
              <a:round/>
              <a:headEnd len="sm" w="sm" type="none"/>
              <a:tailEnd len="sm" w="sm" type="none"/>
            </a:ln>
            <a:effectLst>
              <a:outerShdw blurRad="71438" rotWithShape="0" algn="bl" dir="4920000" dist="28575">
                <a:srgbClr val="000000">
                  <a:alpha val="64999"/>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38" name="Google Shape;138;p17"/>
            <p:cNvCxnSpPr>
              <a:stCxn id="117" idx="0"/>
              <a:endCxn id="137" idx="1"/>
            </p:cNvCxnSpPr>
            <p:nvPr/>
          </p:nvCxnSpPr>
          <p:spPr>
            <a:xfrm rot="-5400000">
              <a:off x="4383350" y="1044000"/>
              <a:ext cx="900000" cy="1420200"/>
            </a:xfrm>
            <a:prstGeom prst="curvedConnector2">
              <a:avLst/>
            </a:prstGeom>
            <a:noFill/>
            <a:ln cap="flat" cmpd="sng" w="9525">
              <a:solidFill>
                <a:schemeClr val="dk2"/>
              </a:solidFill>
              <a:prstDash val="solid"/>
              <a:round/>
              <a:headEnd len="med" w="med" type="none"/>
              <a:tailEnd len="med" w="med" type="triangle"/>
            </a:ln>
          </p:spPr>
        </p:cxnSp>
        <p:sp>
          <p:nvSpPr>
            <p:cNvPr id="139" name="Google Shape;139;p17"/>
            <p:cNvSpPr txBox="1"/>
            <p:nvPr/>
          </p:nvSpPr>
          <p:spPr>
            <a:xfrm>
              <a:off x="5619700" y="2190975"/>
              <a:ext cx="2566500" cy="62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accent1"/>
                  </a:solidFill>
                  <a:latin typeface="Lato"/>
                  <a:ea typeface="Lato"/>
                  <a:cs typeface="Lato"/>
                  <a:sym typeface="Lato"/>
                </a:rPr>
                <a:t>Auto encoder with 3D convolutions and Resnet Blocks</a:t>
              </a:r>
              <a:endParaRPr sz="1300">
                <a:solidFill>
                  <a:schemeClr val="accent1"/>
                </a:solidFill>
                <a:latin typeface="Lato"/>
                <a:ea typeface="Lato"/>
                <a:cs typeface="Lato"/>
                <a:sym typeface="Lato"/>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8"/>
          <p:cNvSpPr txBox="1"/>
          <p:nvPr>
            <p:ph type="title"/>
          </p:nvPr>
        </p:nvSpPr>
        <p:spPr>
          <a:xfrm>
            <a:off x="500450" y="7215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11">
                <a:latin typeface="Arial"/>
                <a:ea typeface="Arial"/>
                <a:cs typeface="Arial"/>
                <a:sym typeface="Arial"/>
              </a:rPr>
              <a:t>Data </a:t>
            </a:r>
            <a:r>
              <a:rPr lang="en" sz="2011">
                <a:latin typeface="Arial"/>
                <a:ea typeface="Arial"/>
                <a:cs typeface="Arial"/>
                <a:sym typeface="Arial"/>
              </a:rPr>
              <a:t>Augmentation</a:t>
            </a:r>
            <a:endParaRPr sz="2011">
              <a:latin typeface="Arial"/>
              <a:ea typeface="Arial"/>
              <a:cs typeface="Arial"/>
              <a:sym typeface="Arial"/>
            </a:endParaRPr>
          </a:p>
        </p:txBody>
      </p:sp>
      <p:pic>
        <p:nvPicPr>
          <p:cNvPr id="145" name="Google Shape;145;p18"/>
          <p:cNvPicPr preferRelativeResize="0"/>
          <p:nvPr/>
        </p:nvPicPr>
        <p:blipFill rotWithShape="1">
          <a:blip r:embed="rId3">
            <a:alphaModFix/>
          </a:blip>
          <a:srcRect b="-16645" l="0" r="-16645" t="0"/>
          <a:stretch/>
        </p:blipFill>
        <p:spPr>
          <a:xfrm>
            <a:off x="658700" y="1639650"/>
            <a:ext cx="3659897" cy="1654450"/>
          </a:xfrm>
          <a:prstGeom prst="rect">
            <a:avLst/>
          </a:prstGeom>
          <a:noFill/>
          <a:ln>
            <a:noFill/>
          </a:ln>
        </p:spPr>
      </p:pic>
      <p:sp>
        <p:nvSpPr>
          <p:cNvPr id="146" name="Google Shape;146;p18"/>
          <p:cNvSpPr txBox="1"/>
          <p:nvPr/>
        </p:nvSpPr>
        <p:spPr>
          <a:xfrm>
            <a:off x="1497700" y="1256713"/>
            <a:ext cx="1478400" cy="343500"/>
          </a:xfrm>
          <a:prstGeom prst="rect">
            <a:avLst/>
          </a:prstGeom>
          <a:noFill/>
          <a:ln>
            <a:noFill/>
          </a:ln>
        </p:spPr>
        <p:txBody>
          <a:bodyPr anchorCtr="0" anchor="t" bIns="91425" lIns="91425" spcFirstLastPara="1" rIns="91425" wrap="square" tIns="91425">
            <a:noAutofit/>
          </a:bodyPr>
          <a:lstStyle/>
          <a:p>
            <a:pPr indent="0" lvl="0" marL="0" rtl="0" algn="just">
              <a:lnSpc>
                <a:spcPct val="125000"/>
              </a:lnSpc>
              <a:spcBef>
                <a:spcPts val="1400"/>
              </a:spcBef>
              <a:spcAft>
                <a:spcPts val="400"/>
              </a:spcAft>
              <a:buNone/>
            </a:pPr>
            <a:r>
              <a:rPr b="1" lang="en" sz="1200" u="sng">
                <a:solidFill>
                  <a:schemeClr val="dk2"/>
                </a:solidFill>
              </a:rPr>
              <a:t>RandomBIasField</a:t>
            </a:r>
            <a:endParaRPr sz="1200">
              <a:solidFill>
                <a:schemeClr val="accent1"/>
              </a:solidFill>
            </a:endParaRPr>
          </a:p>
        </p:txBody>
      </p:sp>
      <p:sp>
        <p:nvSpPr>
          <p:cNvPr id="147" name="Google Shape;147;p18"/>
          <p:cNvSpPr txBox="1"/>
          <p:nvPr>
            <p:ph idx="1" type="body"/>
          </p:nvPr>
        </p:nvSpPr>
        <p:spPr>
          <a:xfrm>
            <a:off x="6259525" y="1239238"/>
            <a:ext cx="1342500" cy="3435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None/>
            </a:pPr>
            <a:r>
              <a:rPr b="1" lang="en" sz="1200" u="sng">
                <a:solidFill>
                  <a:schemeClr val="dk2"/>
                </a:solidFill>
                <a:latin typeface="Arial"/>
                <a:ea typeface="Arial"/>
                <a:cs typeface="Arial"/>
                <a:sym typeface="Arial"/>
              </a:rPr>
              <a:t>RandomSpike</a:t>
            </a:r>
            <a:endParaRPr sz="1200">
              <a:solidFill>
                <a:schemeClr val="dk2"/>
              </a:solidFill>
              <a:latin typeface="Arial"/>
              <a:ea typeface="Arial"/>
              <a:cs typeface="Arial"/>
              <a:sym typeface="Arial"/>
            </a:endParaRPr>
          </a:p>
        </p:txBody>
      </p:sp>
      <p:pic>
        <p:nvPicPr>
          <p:cNvPr id="148" name="Google Shape;148;p18"/>
          <p:cNvPicPr preferRelativeResize="0"/>
          <p:nvPr/>
        </p:nvPicPr>
        <p:blipFill>
          <a:blip r:embed="rId4">
            <a:alphaModFix/>
          </a:blip>
          <a:stretch>
            <a:fillRect/>
          </a:stretch>
        </p:blipFill>
        <p:spPr>
          <a:xfrm>
            <a:off x="5049350" y="1639650"/>
            <a:ext cx="3353301" cy="1419925"/>
          </a:xfrm>
          <a:prstGeom prst="rect">
            <a:avLst/>
          </a:prstGeom>
          <a:noFill/>
          <a:ln>
            <a:noFill/>
          </a:ln>
        </p:spPr>
      </p:pic>
      <p:sp>
        <p:nvSpPr>
          <p:cNvPr id="149" name="Google Shape;149;p18"/>
          <p:cNvSpPr txBox="1"/>
          <p:nvPr/>
        </p:nvSpPr>
        <p:spPr>
          <a:xfrm>
            <a:off x="658700" y="3086125"/>
            <a:ext cx="30000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200" u="sng">
                <a:solidFill>
                  <a:schemeClr val="dk2"/>
                </a:solidFill>
              </a:rPr>
              <a:t>RandomGhosting</a:t>
            </a:r>
            <a:endParaRPr sz="1200"/>
          </a:p>
        </p:txBody>
      </p:sp>
      <p:pic>
        <p:nvPicPr>
          <p:cNvPr id="150" name="Google Shape;150;p18"/>
          <p:cNvPicPr preferRelativeResize="0"/>
          <p:nvPr/>
        </p:nvPicPr>
        <p:blipFill>
          <a:blip r:embed="rId5">
            <a:alphaModFix/>
          </a:blip>
          <a:stretch>
            <a:fillRect/>
          </a:stretch>
        </p:blipFill>
        <p:spPr>
          <a:xfrm>
            <a:off x="637438" y="3503125"/>
            <a:ext cx="3198924" cy="1489825"/>
          </a:xfrm>
          <a:prstGeom prst="rect">
            <a:avLst/>
          </a:prstGeom>
          <a:noFill/>
          <a:ln>
            <a:noFill/>
          </a:ln>
        </p:spPr>
      </p:pic>
      <p:sp>
        <p:nvSpPr>
          <p:cNvPr id="151" name="Google Shape;151;p18"/>
          <p:cNvSpPr txBox="1"/>
          <p:nvPr/>
        </p:nvSpPr>
        <p:spPr>
          <a:xfrm>
            <a:off x="5226000" y="3086113"/>
            <a:ext cx="30000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1200" u="sng">
                <a:solidFill>
                  <a:schemeClr val="dk2"/>
                </a:solidFill>
              </a:rPr>
              <a:t>RandomMotion</a:t>
            </a:r>
            <a:endParaRPr sz="1200"/>
          </a:p>
        </p:txBody>
      </p:sp>
      <p:pic>
        <p:nvPicPr>
          <p:cNvPr id="152" name="Google Shape;152;p18"/>
          <p:cNvPicPr preferRelativeResize="0"/>
          <p:nvPr/>
        </p:nvPicPr>
        <p:blipFill>
          <a:blip r:embed="rId6">
            <a:alphaModFix/>
          </a:blip>
          <a:stretch>
            <a:fillRect/>
          </a:stretch>
        </p:blipFill>
        <p:spPr>
          <a:xfrm>
            <a:off x="5049350" y="3481975"/>
            <a:ext cx="3353301" cy="15321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9"/>
          <p:cNvSpPr txBox="1"/>
          <p:nvPr/>
        </p:nvSpPr>
        <p:spPr>
          <a:xfrm>
            <a:off x="2590100" y="123115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u="sng">
                <a:solidFill>
                  <a:schemeClr val="dk2"/>
                </a:solidFill>
              </a:rPr>
              <a:t>RandomNoise</a:t>
            </a:r>
            <a:endParaRPr/>
          </a:p>
        </p:txBody>
      </p:sp>
      <p:pic>
        <p:nvPicPr>
          <p:cNvPr id="158" name="Google Shape;158;p19"/>
          <p:cNvPicPr preferRelativeResize="0"/>
          <p:nvPr/>
        </p:nvPicPr>
        <p:blipFill>
          <a:blip r:embed="rId3">
            <a:alphaModFix/>
          </a:blip>
          <a:stretch>
            <a:fillRect/>
          </a:stretch>
        </p:blipFill>
        <p:spPr>
          <a:xfrm>
            <a:off x="2590088" y="1671013"/>
            <a:ext cx="3166126" cy="1589252"/>
          </a:xfrm>
          <a:prstGeom prst="rect">
            <a:avLst/>
          </a:prstGeom>
          <a:noFill/>
          <a:ln>
            <a:noFill/>
          </a:ln>
        </p:spPr>
      </p:pic>
      <p:sp>
        <p:nvSpPr>
          <p:cNvPr id="159" name="Google Shape;159;p19"/>
          <p:cNvSpPr txBox="1"/>
          <p:nvPr/>
        </p:nvSpPr>
        <p:spPr>
          <a:xfrm>
            <a:off x="774225" y="3550300"/>
            <a:ext cx="6631800" cy="1323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200" u="sng">
                <a:solidFill>
                  <a:schemeClr val="dk2"/>
                </a:solidFill>
              </a:rPr>
              <a:t>RandomGamma</a:t>
            </a:r>
            <a:r>
              <a:rPr lang="en" sz="1200">
                <a:solidFill>
                  <a:schemeClr val="dk2"/>
                </a:solidFill>
              </a:rPr>
              <a:t>: </a:t>
            </a:r>
            <a:r>
              <a:rPr lang="en" sz="1200">
                <a:highlight>
                  <a:schemeClr val="lt1"/>
                </a:highlight>
              </a:rPr>
              <a:t>Randomly change contrast of an image by raising its values to the power .</a:t>
            </a:r>
            <a:endParaRPr sz="1200">
              <a:highlight>
                <a:schemeClr val="lt1"/>
              </a:highlight>
            </a:endParaRPr>
          </a:p>
          <a:p>
            <a:pPr indent="0" lvl="0" marL="0" rtl="0" algn="just">
              <a:spcBef>
                <a:spcPts val="0"/>
              </a:spcBef>
              <a:spcAft>
                <a:spcPts val="0"/>
              </a:spcAft>
              <a:buNone/>
            </a:pPr>
            <a:r>
              <a:t/>
            </a:r>
            <a:endParaRPr sz="1200">
              <a:highlight>
                <a:schemeClr val="lt1"/>
              </a:highlight>
            </a:endParaRPr>
          </a:p>
          <a:p>
            <a:pPr indent="0" lvl="0" marL="0" rtl="0" algn="just">
              <a:spcBef>
                <a:spcPts val="0"/>
              </a:spcBef>
              <a:spcAft>
                <a:spcPts val="0"/>
              </a:spcAft>
              <a:buNone/>
            </a:pPr>
            <a:r>
              <a:rPr b="1" lang="en" sz="1200" u="sng">
                <a:highlight>
                  <a:schemeClr val="lt1"/>
                </a:highlight>
              </a:rPr>
              <a:t>RandomBlur</a:t>
            </a:r>
            <a:r>
              <a:rPr lang="en" sz="1200">
                <a:highlight>
                  <a:schemeClr val="lt1"/>
                </a:highlight>
              </a:rPr>
              <a:t>: Blur an image using a random-sized Gaussian filter.</a:t>
            </a:r>
            <a:endParaRPr sz="1200">
              <a:highlight>
                <a:schemeClr val="lt1"/>
              </a:highlight>
            </a:endParaRPr>
          </a:p>
          <a:p>
            <a:pPr indent="0" lvl="0" marL="0" rtl="0" algn="just">
              <a:spcBef>
                <a:spcPts val="0"/>
              </a:spcBef>
              <a:spcAft>
                <a:spcPts val="0"/>
              </a:spcAft>
              <a:buNone/>
            </a:pPr>
            <a:r>
              <a:t/>
            </a:r>
            <a:endParaRPr sz="1200">
              <a:highlight>
                <a:schemeClr val="lt1"/>
              </a:highlight>
            </a:endParaRPr>
          </a:p>
          <a:p>
            <a:pPr indent="0" lvl="0" marL="0" rtl="0" algn="just">
              <a:spcBef>
                <a:spcPts val="0"/>
              </a:spcBef>
              <a:spcAft>
                <a:spcPts val="0"/>
              </a:spcAft>
              <a:buNone/>
            </a:pPr>
            <a:r>
              <a:t/>
            </a:r>
            <a:endParaRPr sz="1200">
              <a:highlight>
                <a:schemeClr val="lt1"/>
              </a:highlight>
            </a:endParaRPr>
          </a:p>
          <a:p>
            <a:pPr indent="457200" lvl="0" marL="914400" rtl="0" algn="l">
              <a:spcBef>
                <a:spcPts val="0"/>
              </a:spcBef>
              <a:spcAft>
                <a:spcPts val="0"/>
              </a:spcAft>
              <a:buNone/>
            </a:pPr>
            <a:r>
              <a:rPr lang="en" u="sng">
                <a:solidFill>
                  <a:schemeClr val="accent5"/>
                </a:solidFill>
                <a:hlinkClick r:id="rId4">
                  <a:extLst>
                    <a:ext uri="{A12FA001-AC4F-418D-AE19-62706E023703}">
                      <ahyp:hlinkClr val="tx"/>
                    </a:ext>
                  </a:extLst>
                </a:hlinkClick>
              </a:rPr>
              <a:t>https://torchio.readthedocs.io/transforms/augmentation.html</a:t>
            </a:r>
            <a:endParaRPr sz="1200">
              <a:highlight>
                <a:schemeClr val="lt1"/>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0"/>
          <p:cNvSpPr txBox="1"/>
          <p:nvPr>
            <p:ph type="title"/>
          </p:nvPr>
        </p:nvSpPr>
        <p:spPr>
          <a:xfrm>
            <a:off x="479850" y="6909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40">
                <a:latin typeface="Arial"/>
                <a:ea typeface="Arial"/>
                <a:cs typeface="Arial"/>
                <a:sym typeface="Arial"/>
              </a:rPr>
              <a:t>Autoe</a:t>
            </a:r>
            <a:r>
              <a:rPr lang="en" sz="2040">
                <a:latin typeface="Arial"/>
                <a:ea typeface="Arial"/>
                <a:cs typeface="Arial"/>
                <a:sym typeface="Arial"/>
              </a:rPr>
              <a:t>ncoders</a:t>
            </a:r>
            <a:endParaRPr sz="2040">
              <a:latin typeface="Arial"/>
              <a:ea typeface="Arial"/>
              <a:cs typeface="Arial"/>
              <a:sym typeface="Arial"/>
            </a:endParaRPr>
          </a:p>
        </p:txBody>
      </p:sp>
      <p:sp>
        <p:nvSpPr>
          <p:cNvPr id="165" name="Google Shape;165;p20"/>
          <p:cNvSpPr txBox="1"/>
          <p:nvPr>
            <p:ph idx="1" type="body"/>
          </p:nvPr>
        </p:nvSpPr>
        <p:spPr>
          <a:xfrm>
            <a:off x="105125" y="1495900"/>
            <a:ext cx="4828200" cy="28548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304800" lvl="0" marL="457200" rtl="0" algn="just">
              <a:lnSpc>
                <a:spcPct val="115000"/>
              </a:lnSpc>
              <a:spcBef>
                <a:spcPts val="1500"/>
              </a:spcBef>
              <a:spcAft>
                <a:spcPts val="0"/>
              </a:spcAft>
              <a:buClr>
                <a:schemeClr val="dk2"/>
              </a:buClr>
              <a:buSzPts val="1200"/>
              <a:buFont typeface="Roboto"/>
              <a:buChar char="●"/>
            </a:pPr>
            <a:r>
              <a:rPr b="1" lang="en" sz="1200">
                <a:solidFill>
                  <a:schemeClr val="dk2"/>
                </a:solidFill>
                <a:highlight>
                  <a:schemeClr val="lt1"/>
                </a:highlight>
                <a:latin typeface="Arial"/>
                <a:ea typeface="Arial"/>
                <a:cs typeface="Arial"/>
                <a:sym typeface="Arial"/>
              </a:rPr>
              <a:t>Data-specific</a:t>
            </a:r>
            <a:r>
              <a:rPr lang="en" sz="1200">
                <a:solidFill>
                  <a:schemeClr val="dk2"/>
                </a:solidFill>
                <a:highlight>
                  <a:schemeClr val="lt1"/>
                </a:highlight>
                <a:latin typeface="Arial"/>
                <a:ea typeface="Arial"/>
                <a:cs typeface="Arial"/>
                <a:sym typeface="Arial"/>
              </a:rPr>
              <a:t>: They are trained to reconstruct only the data similar to what they have been trained on, making them specific to the input data's characteristics.</a:t>
            </a:r>
            <a:endParaRPr sz="1200">
              <a:solidFill>
                <a:schemeClr val="dk2"/>
              </a:solidFill>
              <a:highlight>
                <a:schemeClr val="lt1"/>
              </a:highlight>
              <a:latin typeface="Arial"/>
              <a:ea typeface="Arial"/>
              <a:cs typeface="Arial"/>
              <a:sym typeface="Arial"/>
            </a:endParaRPr>
          </a:p>
          <a:p>
            <a:pPr indent="-304800" lvl="0" marL="457200" rtl="0" algn="just">
              <a:lnSpc>
                <a:spcPct val="115000"/>
              </a:lnSpc>
              <a:spcBef>
                <a:spcPts val="0"/>
              </a:spcBef>
              <a:spcAft>
                <a:spcPts val="0"/>
              </a:spcAft>
              <a:buClr>
                <a:schemeClr val="dk2"/>
              </a:buClr>
              <a:buSzPts val="1200"/>
              <a:buFont typeface="Roboto"/>
              <a:buChar char="●"/>
            </a:pPr>
            <a:r>
              <a:rPr b="1" lang="en" sz="1200">
                <a:solidFill>
                  <a:schemeClr val="dk2"/>
                </a:solidFill>
                <a:highlight>
                  <a:schemeClr val="lt1"/>
                </a:highlight>
                <a:latin typeface="Arial"/>
                <a:ea typeface="Arial"/>
                <a:cs typeface="Arial"/>
                <a:sym typeface="Arial"/>
              </a:rPr>
              <a:t>Dimensionality reduction</a:t>
            </a:r>
            <a:r>
              <a:rPr lang="en" sz="1200">
                <a:solidFill>
                  <a:schemeClr val="dk2"/>
                </a:solidFill>
                <a:highlight>
                  <a:schemeClr val="lt1"/>
                </a:highlight>
                <a:latin typeface="Arial"/>
                <a:ea typeface="Arial"/>
                <a:cs typeface="Arial"/>
                <a:sym typeface="Arial"/>
              </a:rPr>
              <a:t>: Autoencoders can reduce the dimensionality of data by learning to ignore noise and retaining only the most important features.</a:t>
            </a:r>
            <a:endParaRPr sz="1200">
              <a:solidFill>
                <a:schemeClr val="dk2"/>
              </a:solidFill>
              <a:highlight>
                <a:schemeClr val="lt1"/>
              </a:highlight>
              <a:latin typeface="Arial"/>
              <a:ea typeface="Arial"/>
              <a:cs typeface="Arial"/>
              <a:sym typeface="Arial"/>
            </a:endParaRPr>
          </a:p>
          <a:p>
            <a:pPr indent="-304800" lvl="0" marL="457200" rtl="0" algn="just">
              <a:lnSpc>
                <a:spcPct val="115000"/>
              </a:lnSpc>
              <a:spcBef>
                <a:spcPts val="0"/>
              </a:spcBef>
              <a:spcAft>
                <a:spcPts val="0"/>
              </a:spcAft>
              <a:buClr>
                <a:schemeClr val="dk2"/>
              </a:buClr>
              <a:buSzPts val="1200"/>
              <a:buFont typeface="Roboto"/>
              <a:buChar char="●"/>
            </a:pPr>
            <a:r>
              <a:rPr b="1" lang="en" sz="1200">
                <a:solidFill>
                  <a:schemeClr val="dk2"/>
                </a:solidFill>
                <a:highlight>
                  <a:schemeClr val="lt1"/>
                </a:highlight>
                <a:latin typeface="Arial"/>
                <a:ea typeface="Arial"/>
                <a:cs typeface="Arial"/>
                <a:sym typeface="Arial"/>
              </a:rPr>
              <a:t>Feature learning</a:t>
            </a:r>
            <a:r>
              <a:rPr lang="en" sz="1200">
                <a:solidFill>
                  <a:schemeClr val="dk2"/>
                </a:solidFill>
                <a:highlight>
                  <a:schemeClr val="lt1"/>
                </a:highlight>
                <a:latin typeface="Arial"/>
                <a:ea typeface="Arial"/>
                <a:cs typeface="Arial"/>
                <a:sym typeface="Arial"/>
              </a:rPr>
              <a:t>: They learn to encode the input data into a set of features in an unsupervised manner, which can then be used for various tasks like classification.</a:t>
            </a:r>
            <a:endParaRPr sz="1200">
              <a:solidFill>
                <a:schemeClr val="dk2"/>
              </a:solidFill>
              <a:highlight>
                <a:schemeClr val="lt1"/>
              </a:highlight>
              <a:latin typeface="Arial"/>
              <a:ea typeface="Arial"/>
              <a:cs typeface="Arial"/>
              <a:sym typeface="Arial"/>
            </a:endParaRPr>
          </a:p>
          <a:p>
            <a:pPr indent="-304800" lvl="0" marL="457200" rtl="0" algn="just">
              <a:lnSpc>
                <a:spcPct val="115000"/>
              </a:lnSpc>
              <a:spcBef>
                <a:spcPts val="0"/>
              </a:spcBef>
              <a:spcAft>
                <a:spcPts val="0"/>
              </a:spcAft>
              <a:buClr>
                <a:schemeClr val="dk2"/>
              </a:buClr>
              <a:buSzPts val="1200"/>
              <a:buFont typeface="Roboto"/>
              <a:buChar char="●"/>
            </a:pPr>
            <a:r>
              <a:rPr b="1" lang="en" sz="1200">
                <a:solidFill>
                  <a:schemeClr val="dk2"/>
                </a:solidFill>
                <a:highlight>
                  <a:schemeClr val="lt1"/>
                </a:highlight>
                <a:latin typeface="Arial"/>
                <a:ea typeface="Arial"/>
                <a:cs typeface="Arial"/>
                <a:sym typeface="Arial"/>
              </a:rPr>
              <a:t>Reconstruction Loss</a:t>
            </a:r>
            <a:r>
              <a:rPr lang="en" sz="1200">
                <a:solidFill>
                  <a:schemeClr val="dk2"/>
                </a:solidFill>
                <a:highlight>
                  <a:schemeClr val="lt1"/>
                </a:highlight>
                <a:latin typeface="Arial"/>
                <a:ea typeface="Arial"/>
                <a:cs typeface="Arial"/>
                <a:sym typeface="Arial"/>
              </a:rPr>
              <a:t>: The training of an autoencoder is guided by the reconstruction loss, which measures how well the output matches the original input.</a:t>
            </a:r>
            <a:endParaRPr sz="1200">
              <a:solidFill>
                <a:schemeClr val="dk2"/>
              </a:solidFill>
              <a:highlight>
                <a:schemeClr val="lt1"/>
              </a:highlight>
              <a:latin typeface="Arial"/>
              <a:ea typeface="Arial"/>
              <a:cs typeface="Arial"/>
              <a:sym typeface="Arial"/>
            </a:endParaRPr>
          </a:p>
        </p:txBody>
      </p:sp>
      <p:pic>
        <p:nvPicPr>
          <p:cNvPr id="166" name="Google Shape;166;p20"/>
          <p:cNvPicPr preferRelativeResize="0"/>
          <p:nvPr/>
        </p:nvPicPr>
        <p:blipFill>
          <a:blip r:embed="rId3">
            <a:alphaModFix/>
          </a:blip>
          <a:stretch>
            <a:fillRect/>
          </a:stretch>
        </p:blipFill>
        <p:spPr>
          <a:xfrm>
            <a:off x="5014101" y="1648300"/>
            <a:ext cx="3875426" cy="2125025"/>
          </a:xfrm>
          <a:prstGeom prst="rect">
            <a:avLst/>
          </a:prstGeom>
          <a:noFill/>
          <a:ln>
            <a:noFill/>
          </a:ln>
        </p:spPr>
      </p:pic>
      <p:sp>
        <p:nvSpPr>
          <p:cNvPr id="167" name="Google Shape;167;p20"/>
          <p:cNvSpPr txBox="1"/>
          <p:nvPr/>
        </p:nvSpPr>
        <p:spPr>
          <a:xfrm>
            <a:off x="2358250" y="4156800"/>
            <a:ext cx="8184300" cy="535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457200" rtl="0" algn="ctr">
              <a:lnSpc>
                <a:spcPct val="115000"/>
              </a:lnSpc>
              <a:spcBef>
                <a:spcPts val="1500"/>
              </a:spcBef>
              <a:spcAft>
                <a:spcPts val="1500"/>
              </a:spcAft>
              <a:buNone/>
            </a:pPr>
            <a:r>
              <a:rPr lang="en" sz="900"/>
              <a:t>Ref - </a:t>
            </a:r>
            <a:r>
              <a:rPr lang="en" sz="900" u="sng">
                <a:solidFill>
                  <a:schemeClr val="accent5"/>
                </a:solidFill>
                <a:highlight>
                  <a:schemeClr val="lt1"/>
                </a:highlight>
                <a:hlinkClick r:id="rId4">
                  <a:extLst>
                    <a:ext uri="{A12FA001-AC4F-418D-AE19-62706E023703}">
                      <ahyp:hlinkClr val="tx"/>
                    </a:ext>
                  </a:extLst>
                </a:hlinkClick>
              </a:rPr>
              <a:t>https://medium.com/@birla.deepak26/autoencoders-76bb49ae6a8f</a:t>
            </a:r>
            <a:r>
              <a:rPr lang="en" sz="900">
                <a:solidFill>
                  <a:schemeClr val="dk2"/>
                </a:solidFill>
                <a:highlight>
                  <a:schemeClr val="lt1"/>
                </a:highlight>
              </a:rPr>
              <a:t> </a:t>
            </a:r>
            <a:endParaRPr sz="900">
              <a:solidFill>
                <a:schemeClr val="accen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1"/>
          <p:cNvSpPr txBox="1"/>
          <p:nvPr>
            <p:ph type="title"/>
          </p:nvPr>
        </p:nvSpPr>
        <p:spPr>
          <a:xfrm>
            <a:off x="177850" y="684800"/>
            <a:ext cx="7688700" cy="40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11">
                <a:latin typeface="Arial"/>
                <a:ea typeface="Arial"/>
                <a:cs typeface="Arial"/>
                <a:sym typeface="Arial"/>
              </a:rPr>
              <a:t>Variational Autoencoders</a:t>
            </a:r>
            <a:endParaRPr sz="2011">
              <a:latin typeface="Arial"/>
              <a:ea typeface="Arial"/>
              <a:cs typeface="Arial"/>
              <a:sym typeface="Arial"/>
            </a:endParaRPr>
          </a:p>
        </p:txBody>
      </p:sp>
      <p:sp>
        <p:nvSpPr>
          <p:cNvPr id="173" name="Google Shape;173;p21"/>
          <p:cNvSpPr txBox="1"/>
          <p:nvPr>
            <p:ph idx="1" type="body"/>
          </p:nvPr>
        </p:nvSpPr>
        <p:spPr>
          <a:xfrm>
            <a:off x="0" y="1391000"/>
            <a:ext cx="4296300" cy="3485700"/>
          </a:xfrm>
          <a:prstGeom prst="rect">
            <a:avLst/>
          </a:prstGeom>
        </p:spPr>
        <p:txBody>
          <a:bodyPr anchorCtr="0" anchor="t" bIns="91425" lIns="91425" spcFirstLastPara="1" rIns="91425" wrap="square" tIns="91425">
            <a:noAutofit/>
          </a:bodyPr>
          <a:lstStyle/>
          <a:p>
            <a:pPr indent="-304800" lvl="0" marL="457200" rtl="0" algn="just">
              <a:spcBef>
                <a:spcPts val="1500"/>
              </a:spcBef>
              <a:spcAft>
                <a:spcPts val="0"/>
              </a:spcAft>
              <a:buClr>
                <a:schemeClr val="dk2"/>
              </a:buClr>
              <a:buSzPts val="1200"/>
              <a:buFont typeface="Arial"/>
              <a:buChar char="●"/>
            </a:pPr>
            <a:r>
              <a:rPr b="1" lang="en" sz="1200">
                <a:solidFill>
                  <a:schemeClr val="dk2"/>
                </a:solidFill>
                <a:latin typeface="Arial"/>
                <a:ea typeface="Arial"/>
                <a:cs typeface="Arial"/>
                <a:sym typeface="Arial"/>
              </a:rPr>
              <a:t>Probabilistic Latent Space</a:t>
            </a:r>
            <a:r>
              <a:rPr lang="en" sz="1200">
                <a:solidFill>
                  <a:schemeClr val="dk2"/>
                </a:solidFill>
                <a:latin typeface="Arial"/>
                <a:ea typeface="Arial"/>
                <a:cs typeface="Arial"/>
                <a:sym typeface="Arial"/>
              </a:rPr>
              <a:t>: Unlike traditional autoencoders, VAEs map inputs to a distribution over the latent space, which adds a probabilistic twist to the encoding process.</a:t>
            </a:r>
            <a:endParaRPr sz="1200">
              <a:solidFill>
                <a:schemeClr val="dk2"/>
              </a:solidFill>
              <a:latin typeface="Arial"/>
              <a:ea typeface="Arial"/>
              <a:cs typeface="Arial"/>
              <a:sym typeface="Arial"/>
            </a:endParaRPr>
          </a:p>
          <a:p>
            <a:pPr indent="-304800" lvl="0" marL="457200" rtl="0" algn="just">
              <a:spcBef>
                <a:spcPts val="0"/>
              </a:spcBef>
              <a:spcAft>
                <a:spcPts val="0"/>
              </a:spcAft>
              <a:buClr>
                <a:schemeClr val="dk2"/>
              </a:buClr>
              <a:buSzPts val="1200"/>
              <a:buFont typeface="Arial"/>
              <a:buChar char="●"/>
            </a:pPr>
            <a:r>
              <a:rPr b="1" lang="en" sz="1200">
                <a:solidFill>
                  <a:schemeClr val="dk2"/>
                </a:solidFill>
                <a:latin typeface="Arial"/>
                <a:ea typeface="Arial"/>
                <a:cs typeface="Arial"/>
                <a:sym typeface="Arial"/>
              </a:rPr>
              <a:t>Generative Model</a:t>
            </a:r>
            <a:r>
              <a:rPr lang="en" sz="1200">
                <a:solidFill>
                  <a:schemeClr val="dk2"/>
                </a:solidFill>
                <a:latin typeface="Arial"/>
                <a:ea typeface="Arial"/>
                <a:cs typeface="Arial"/>
                <a:sym typeface="Arial"/>
              </a:rPr>
              <a:t>: VAEs are generative models, meaning they can generate new data that is similar to the training data, which makes them useful for tasks like image generation.</a:t>
            </a:r>
            <a:endParaRPr sz="1200">
              <a:solidFill>
                <a:schemeClr val="dk2"/>
              </a:solidFill>
              <a:latin typeface="Arial"/>
              <a:ea typeface="Arial"/>
              <a:cs typeface="Arial"/>
              <a:sym typeface="Arial"/>
            </a:endParaRPr>
          </a:p>
          <a:p>
            <a:pPr indent="-304800" lvl="0" marL="457200" rtl="0" algn="just">
              <a:spcBef>
                <a:spcPts val="0"/>
              </a:spcBef>
              <a:spcAft>
                <a:spcPts val="0"/>
              </a:spcAft>
              <a:buClr>
                <a:schemeClr val="dk2"/>
              </a:buClr>
              <a:buSzPts val="1200"/>
              <a:buFont typeface="Arial"/>
              <a:buChar char="●"/>
            </a:pPr>
            <a:r>
              <a:rPr b="1" lang="en" sz="1200">
                <a:solidFill>
                  <a:schemeClr val="dk2"/>
                </a:solidFill>
                <a:latin typeface="Arial"/>
                <a:ea typeface="Arial"/>
                <a:cs typeface="Arial"/>
                <a:sym typeface="Arial"/>
              </a:rPr>
              <a:t>Regularization</a:t>
            </a:r>
            <a:r>
              <a:rPr lang="en" sz="1200">
                <a:solidFill>
                  <a:schemeClr val="dk2"/>
                </a:solidFill>
                <a:latin typeface="Arial"/>
                <a:ea typeface="Arial"/>
                <a:cs typeface="Arial"/>
                <a:sym typeface="Arial"/>
              </a:rPr>
              <a:t>: They include a regularization term in their loss function, which ensures that the learned latent space is continuous, thus enabling the generation of new samples.</a:t>
            </a:r>
            <a:endParaRPr sz="1200">
              <a:solidFill>
                <a:schemeClr val="dk2"/>
              </a:solidFill>
              <a:latin typeface="Arial"/>
              <a:ea typeface="Arial"/>
              <a:cs typeface="Arial"/>
              <a:sym typeface="Arial"/>
            </a:endParaRPr>
          </a:p>
          <a:p>
            <a:pPr indent="-304800" lvl="0" marL="457200" rtl="0" algn="just">
              <a:spcBef>
                <a:spcPts val="0"/>
              </a:spcBef>
              <a:spcAft>
                <a:spcPts val="0"/>
              </a:spcAft>
              <a:buClr>
                <a:schemeClr val="dk2"/>
              </a:buClr>
              <a:buSzPts val="1200"/>
              <a:buFont typeface="Arial"/>
              <a:buChar char="●"/>
            </a:pPr>
            <a:r>
              <a:rPr b="1" lang="en" sz="1200">
                <a:solidFill>
                  <a:schemeClr val="dk2"/>
                </a:solidFill>
                <a:latin typeface="Arial"/>
                <a:ea typeface="Arial"/>
                <a:cs typeface="Arial"/>
                <a:sym typeface="Arial"/>
              </a:rPr>
              <a:t>Bayesian Inference</a:t>
            </a:r>
            <a:r>
              <a:rPr lang="en" sz="1200">
                <a:solidFill>
                  <a:schemeClr val="dk2"/>
                </a:solidFill>
                <a:latin typeface="Arial"/>
                <a:ea typeface="Arial"/>
                <a:cs typeface="Arial"/>
                <a:sym typeface="Arial"/>
              </a:rPr>
              <a:t>: VAEs use Bayesian methods to infer the latent variable model, allowing them to deal with uncertainty and variability in the data effectively.</a:t>
            </a:r>
            <a:endParaRPr sz="1200">
              <a:solidFill>
                <a:schemeClr val="dk2"/>
              </a:solidFill>
              <a:latin typeface="Arial"/>
              <a:ea typeface="Arial"/>
              <a:cs typeface="Arial"/>
              <a:sym typeface="Arial"/>
            </a:endParaRPr>
          </a:p>
        </p:txBody>
      </p:sp>
      <p:pic>
        <p:nvPicPr>
          <p:cNvPr id="174" name="Google Shape;174;p21"/>
          <p:cNvPicPr preferRelativeResize="0"/>
          <p:nvPr/>
        </p:nvPicPr>
        <p:blipFill>
          <a:blip r:embed="rId3">
            <a:alphaModFix/>
          </a:blip>
          <a:stretch>
            <a:fillRect/>
          </a:stretch>
        </p:blipFill>
        <p:spPr>
          <a:xfrm>
            <a:off x="4296225" y="1802200"/>
            <a:ext cx="4737840" cy="2366551"/>
          </a:xfrm>
          <a:prstGeom prst="rect">
            <a:avLst/>
          </a:prstGeom>
          <a:noFill/>
          <a:ln>
            <a:noFill/>
          </a:ln>
        </p:spPr>
      </p:pic>
      <p:sp>
        <p:nvSpPr>
          <p:cNvPr id="175" name="Google Shape;175;p21"/>
          <p:cNvSpPr txBox="1"/>
          <p:nvPr/>
        </p:nvSpPr>
        <p:spPr>
          <a:xfrm>
            <a:off x="177850" y="4674500"/>
            <a:ext cx="9144000" cy="2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u="sng">
                <a:solidFill>
                  <a:schemeClr val="hlink"/>
                </a:solidFill>
                <a:latin typeface="Lato"/>
                <a:ea typeface="Lato"/>
                <a:cs typeface="Lato"/>
                <a:sym typeface="Lato"/>
                <a:hlinkClick r:id="rId4"/>
              </a:rPr>
              <a:t>https://towardsdatascience.com/difference-between-autoencoder-ae-and-variational-autoencoder-vae-ed7be1c038f2</a:t>
            </a:r>
            <a:r>
              <a:rPr lang="en" sz="1300">
                <a:solidFill>
                  <a:schemeClr val="accent1"/>
                </a:solidFill>
                <a:latin typeface="Lato"/>
                <a:ea typeface="Lato"/>
                <a:cs typeface="Lato"/>
                <a:sym typeface="Lato"/>
              </a:rPr>
              <a:t> </a:t>
            </a:r>
            <a:endParaRPr sz="1300">
              <a:solidFill>
                <a:schemeClr val="accen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